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18"/>
  </p:notesMasterIdLst>
  <p:sldIdLst>
    <p:sldId id="268" r:id="rId2"/>
    <p:sldId id="257" r:id="rId3"/>
    <p:sldId id="259" r:id="rId4"/>
    <p:sldId id="261" r:id="rId5"/>
    <p:sldId id="263" r:id="rId6"/>
    <p:sldId id="266" r:id="rId7"/>
    <p:sldId id="265" r:id="rId8"/>
    <p:sldId id="267" r:id="rId9"/>
    <p:sldId id="275" r:id="rId10"/>
    <p:sldId id="270" r:id="rId11"/>
    <p:sldId id="272" r:id="rId12"/>
    <p:sldId id="274" r:id="rId13"/>
    <p:sldId id="276" r:id="rId14"/>
    <p:sldId id="277" r:id="rId15"/>
    <p:sldId id="278" r:id="rId16"/>
    <p:sldId id="279"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025" autoAdjust="0"/>
    <p:restoredTop sz="94660"/>
  </p:normalViewPr>
  <p:slideViewPr>
    <p:cSldViewPr snapToGrid="0">
      <p:cViewPr varScale="1">
        <p:scale>
          <a:sx n="105" d="100"/>
          <a:sy n="105" d="100"/>
        </p:scale>
        <p:origin x="120"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F8C41C73-CA4F-4055-BB66-5BA3C8A7E45D}" type="datetimeFigureOut">
              <a:rPr lang="en-US" smtClean="0"/>
              <a:t>12/6/2017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EF94240-5BAC-4C0D-94E2-5FA5DFF13F87}" type="slidenum">
              <a:rPr lang="en-US" smtClean="0"/>
              <a:t>‹#›</a:t>
            </a:fld>
            <a:endParaRPr lang="en-US"/>
          </a:p>
        </p:txBody>
      </p:sp>
    </p:spTree>
    <p:extLst>
      <p:ext uri="{BB962C8B-B14F-4D97-AF65-F5344CB8AC3E}">
        <p14:creationId xmlns:p14="http://schemas.microsoft.com/office/powerpoint/2010/main" val="405476736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25BE4C4A-3500-4123-861C-69A493CD732E}" type="slidenum">
              <a:rPr lang="en-US" altLang="en-US" sz="1200"/>
              <a:pPr/>
              <a:t>2</a:t>
            </a:fld>
            <a:endParaRPr lang="en-US" altLang="en-US" sz="1200"/>
          </a:p>
        </p:txBody>
      </p:sp>
      <p:sp>
        <p:nvSpPr>
          <p:cNvPr id="51202" name="Rectangle 2"/>
          <p:cNvSpPr>
            <a:spLocks noGrp="1" noRot="1" noChangeAspect="1" noChangeArrowheads="1" noTextEdit="1"/>
          </p:cNvSpPr>
          <p:nvPr>
            <p:ph type="sldImg"/>
          </p:nvPr>
        </p:nvSpPr>
        <p:spPr>
          <a:ln/>
        </p:spPr>
      </p:sp>
      <p:sp>
        <p:nvSpPr>
          <p:cNvPr id="5120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 panose="02020603050405020304" pitchFamily="18" charset="0"/>
              </a:rPr>
              <a:t>Go over the parts of the pipettor as you point them out in the real pipettor in your hand</a:t>
            </a:r>
          </a:p>
        </p:txBody>
      </p:sp>
    </p:spTree>
    <p:extLst>
      <p:ext uri="{BB962C8B-B14F-4D97-AF65-F5344CB8AC3E}">
        <p14:creationId xmlns:p14="http://schemas.microsoft.com/office/powerpoint/2010/main" val="1597611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05F80219-78B3-441F-91E8-7EB9D738BDE9}" type="slidenum">
              <a:rPr lang="en-US" altLang="en-US" sz="1200"/>
              <a:pPr/>
              <a:t>6</a:t>
            </a:fld>
            <a:endParaRPr lang="en-US" altLang="en-US" sz="1200"/>
          </a:p>
        </p:txBody>
      </p:sp>
      <p:sp>
        <p:nvSpPr>
          <p:cNvPr id="56322" name="Rectangle 2"/>
          <p:cNvSpPr>
            <a:spLocks noGrp="1" noRot="1" noChangeAspect="1" noChangeArrowheads="1" noTextEdit="1"/>
          </p:cNvSpPr>
          <p:nvPr>
            <p:ph type="sldImg"/>
          </p:nvPr>
        </p:nvSpPr>
        <p:spPr>
          <a:ln/>
        </p:spPr>
      </p:sp>
      <p:sp>
        <p:nvSpPr>
          <p:cNvPr id="56323"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28600" indent="-228600" eaLnBrk="1" hangingPunct="1">
              <a:buFontTx/>
              <a:buAutoNum type="arabicPeriod"/>
            </a:pPr>
            <a:r>
              <a:rPr lang="en-US" altLang="en-US" smtClean="0">
                <a:latin typeface="Times" panose="02020603050405020304" pitchFamily="18" charset="0"/>
              </a:rPr>
              <a:t>Explain that the tip should always face downwards, never upwards or sideways</a:t>
            </a:r>
          </a:p>
          <a:p>
            <a:pPr marL="228600" indent="-228600" eaLnBrk="1" hangingPunct="1">
              <a:buFontTx/>
              <a:buAutoNum type="arabicPeriod"/>
            </a:pPr>
            <a:r>
              <a:rPr lang="en-US" altLang="en-US" smtClean="0">
                <a:latin typeface="Times" panose="02020603050405020304" pitchFamily="18" charset="0"/>
              </a:rPr>
              <a:t> Where the eject button is and what it does</a:t>
            </a:r>
          </a:p>
          <a:p>
            <a:pPr marL="228600" indent="-228600" eaLnBrk="1" hangingPunct="1">
              <a:buFontTx/>
              <a:buAutoNum type="arabicPeriod"/>
            </a:pPr>
            <a:r>
              <a:rPr lang="en-US" altLang="en-US" smtClean="0">
                <a:latin typeface="Times" panose="02020603050405020304" pitchFamily="18" charset="0"/>
              </a:rPr>
              <a:t> That solution should be taken from the middle of the container</a:t>
            </a:r>
          </a:p>
          <a:p>
            <a:pPr marL="228600" indent="-228600" eaLnBrk="1" hangingPunct="1"/>
            <a:r>
              <a:rPr lang="en-US" altLang="en-US" smtClean="0">
                <a:latin typeface="Times" panose="02020603050405020304" pitchFamily="18" charset="0"/>
              </a:rPr>
              <a:t>4. That it is better to lift your tube and look at the side of the tube when you are pipetting, to make sure you are uptaking the solution, instead  of letting it sit on the top of the table while you pipette.</a:t>
            </a:r>
          </a:p>
          <a:p>
            <a:pPr marL="228600" indent="-228600" eaLnBrk="1" hangingPunct="1">
              <a:buFontTx/>
              <a:buAutoNum type="arabicPeriod"/>
            </a:pPr>
            <a:endParaRPr lang="en-US" altLang="en-US" smtClean="0">
              <a:latin typeface="Times" panose="02020603050405020304" pitchFamily="18" charset="0"/>
            </a:endParaRPr>
          </a:p>
        </p:txBody>
      </p:sp>
    </p:spTree>
    <p:extLst>
      <p:ext uri="{BB962C8B-B14F-4D97-AF65-F5344CB8AC3E}">
        <p14:creationId xmlns:p14="http://schemas.microsoft.com/office/powerpoint/2010/main" val="312117288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3E80031F-6084-4953-A164-ED553FE09CB4}" type="slidenum">
              <a:rPr lang="en-US" altLang="en-US" sz="1200"/>
              <a:pPr/>
              <a:t>10</a:t>
            </a:fld>
            <a:endParaRPr lang="en-US" altLang="en-US" sz="1200"/>
          </a:p>
        </p:txBody>
      </p:sp>
      <p:sp>
        <p:nvSpPr>
          <p:cNvPr id="39938" name="Rectangle 2"/>
          <p:cNvSpPr>
            <a:spLocks noGrp="1" noRot="1" noChangeAspect="1" noChangeArrowheads="1" noTextEdit="1"/>
          </p:cNvSpPr>
          <p:nvPr>
            <p:ph type="sldImg"/>
          </p:nvPr>
        </p:nvSpPr>
        <p:spPr>
          <a:ln/>
        </p:spPr>
      </p:sp>
      <p:sp>
        <p:nvSpPr>
          <p:cNvPr id="399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 panose="02020603050405020304" pitchFamily="18" charset="0"/>
              </a:rPr>
              <a:t>Make more of a mesh maybe even do finer lines, change shapes of DNA into lines.</a:t>
            </a:r>
          </a:p>
        </p:txBody>
      </p:sp>
    </p:spTree>
    <p:extLst>
      <p:ext uri="{BB962C8B-B14F-4D97-AF65-F5344CB8AC3E}">
        <p14:creationId xmlns:p14="http://schemas.microsoft.com/office/powerpoint/2010/main" val="188704047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5"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A7EE6584-7E0F-4674-828B-7DA422B5A1B9}" type="slidenum">
              <a:rPr lang="en-US" altLang="en-US" sz="1200"/>
              <a:pPr/>
              <a:t>11</a:t>
            </a:fld>
            <a:endParaRPr lang="en-US" altLang="en-US" sz="1200"/>
          </a:p>
        </p:txBody>
      </p:sp>
      <p:sp>
        <p:nvSpPr>
          <p:cNvPr id="41986" name="Rectangle 2"/>
          <p:cNvSpPr>
            <a:spLocks noGrp="1" noRot="1" noChangeAspect="1" noChangeArrowheads="1" noTextEdit="1"/>
          </p:cNvSpPr>
          <p:nvPr>
            <p:ph type="sldImg"/>
          </p:nvPr>
        </p:nvSpPr>
        <p:spPr>
          <a:ln/>
        </p:spPr>
      </p:sp>
      <p:sp>
        <p:nvSpPr>
          <p:cNvPr id="4198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 panose="02020603050405020304" pitchFamily="18" charset="0"/>
              </a:rPr>
              <a:t>Make more of a mesh maybe even do finer lines, change shapes of DNA into lines.</a:t>
            </a:r>
          </a:p>
        </p:txBody>
      </p:sp>
    </p:spTree>
    <p:extLst>
      <p:ext uri="{BB962C8B-B14F-4D97-AF65-F5344CB8AC3E}">
        <p14:creationId xmlns:p14="http://schemas.microsoft.com/office/powerpoint/2010/main" val="3922281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3"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fld id="{082D9F49-AD77-451C-BFCF-AE9FF32A43D1}" type="slidenum">
              <a:rPr lang="en-US" altLang="en-US" sz="1200"/>
              <a:pPr/>
              <a:t>12</a:t>
            </a:fld>
            <a:endParaRPr lang="en-US" altLang="en-US" sz="1200"/>
          </a:p>
        </p:txBody>
      </p:sp>
      <p:sp>
        <p:nvSpPr>
          <p:cNvPr id="44034" name="Rectangle 2"/>
          <p:cNvSpPr>
            <a:spLocks noGrp="1" noRot="1" noChangeAspect="1" noChangeArrowheads="1" noTextEdit="1"/>
          </p:cNvSpPr>
          <p:nvPr>
            <p:ph type="sldImg"/>
          </p:nvPr>
        </p:nvSpPr>
        <p:spPr>
          <a:ln/>
        </p:spPr>
      </p:sp>
      <p:sp>
        <p:nvSpPr>
          <p:cNvPr id="440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altLang="en-US" smtClean="0">
                <a:latin typeface="Times" panose="02020603050405020304" pitchFamily="18" charset="0"/>
              </a:rPr>
              <a:t>Make more of a mesh maybe even do finer lines, change shapes of DNA into lines.</a:t>
            </a:r>
          </a:p>
        </p:txBody>
      </p:sp>
    </p:spTree>
    <p:extLst>
      <p:ext uri="{BB962C8B-B14F-4D97-AF65-F5344CB8AC3E}">
        <p14:creationId xmlns:p14="http://schemas.microsoft.com/office/powerpoint/2010/main" val="790191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24865292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32362601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08086228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200350365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2742718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324139870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302292521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22527821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365858689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29CA51D-E548-40AD-8471-2186B03E0482}" type="datetimeFigureOut">
              <a:rPr lang="en-US" smtClean="0"/>
              <a:t>12/6/2017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5879201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29CA51D-E548-40AD-8471-2186B03E0482}"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18482646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29CA51D-E548-40AD-8471-2186B03E0482}" type="datetimeFigureOut">
              <a:rPr lang="en-US" smtClean="0"/>
              <a:t>12/6/2017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18251136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29CA51D-E548-40AD-8471-2186B03E0482}" type="datetimeFigureOut">
              <a:rPr lang="en-US" smtClean="0"/>
              <a:t>12/6/2017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508371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29CA51D-E548-40AD-8471-2186B03E0482}" type="datetimeFigureOut">
              <a:rPr lang="en-US" smtClean="0"/>
              <a:t>12/6/2017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2862074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29CA51D-E548-40AD-8471-2186B03E0482}"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26601086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529CA51D-E548-40AD-8471-2186B03E0482}" type="datetimeFigureOut">
              <a:rPr lang="en-US" smtClean="0"/>
              <a:t>12/6/2017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3B90AF7-3208-4C27-A8E4-0961FB3DA1A4}" type="slidenum">
              <a:rPr lang="en-US" smtClean="0"/>
              <a:t>‹#›</a:t>
            </a:fld>
            <a:endParaRPr lang="en-US"/>
          </a:p>
        </p:txBody>
      </p:sp>
    </p:spTree>
    <p:extLst>
      <p:ext uri="{BB962C8B-B14F-4D97-AF65-F5344CB8AC3E}">
        <p14:creationId xmlns:p14="http://schemas.microsoft.com/office/powerpoint/2010/main" val="426257667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29CA51D-E548-40AD-8471-2186B03E0482}" type="datetimeFigureOut">
              <a:rPr lang="en-US" smtClean="0"/>
              <a:t>12/6/2017</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03B90AF7-3208-4C27-A8E4-0961FB3DA1A4}" type="slidenum">
              <a:rPr lang="en-US" smtClean="0"/>
              <a:t>‹#›</a:t>
            </a:fld>
            <a:endParaRPr lang="en-US"/>
          </a:p>
        </p:txBody>
      </p:sp>
    </p:spTree>
    <p:extLst>
      <p:ext uri="{BB962C8B-B14F-4D97-AF65-F5344CB8AC3E}">
        <p14:creationId xmlns:p14="http://schemas.microsoft.com/office/powerpoint/2010/main" val="2583234721"/>
      </p:ext>
    </p:extLst>
  </p:cSld>
  <p:clrMap bg1="lt1" tx1="dk1" bg2="lt2" tx2="dk2" accent1="accent1" accent2="accent2" accent3="accent3" accent4="accent4" accent5="accent5" accent6="accent6" hlink="hlink" folHlink="folHlink"/>
  <p:sldLayoutIdLst>
    <p:sldLayoutId id="2147483714" r:id="rId1"/>
    <p:sldLayoutId id="2147483715" r:id="rId2"/>
    <p:sldLayoutId id="2147483716" r:id="rId3"/>
    <p:sldLayoutId id="2147483717" r:id="rId4"/>
    <p:sldLayoutId id="2147483718" r:id="rId5"/>
    <p:sldLayoutId id="2147483719" r:id="rId6"/>
    <p:sldLayoutId id="2147483720" r:id="rId7"/>
    <p:sldLayoutId id="2147483721" r:id="rId8"/>
    <p:sldLayoutId id="2147483722" r:id="rId9"/>
    <p:sldLayoutId id="2147483723" r:id="rId10"/>
    <p:sldLayoutId id="2147483724" r:id="rId11"/>
    <p:sldLayoutId id="2147483725" r:id="rId12"/>
    <p:sldLayoutId id="2147483726" r:id="rId13"/>
    <p:sldLayoutId id="2147483727" r:id="rId14"/>
    <p:sldLayoutId id="2147483728" r:id="rId15"/>
    <p:sldLayoutId id="214748372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youtube.com/watch?v=p-OPOYbeZP0" TargetMode="External"/><Relationship Id="rId2" Type="http://schemas.openxmlformats.org/officeDocument/2006/relationships/hyperlink" Target="https://www.youtube.com/watch?v=J_XhKFspBo8"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blogs.cornell.edu/cibt/labs-activities/"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hyperlink" Target="https://www.youtube.com/watch?v=IwRqe-1pVNI" TargetMode="Externa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6.xml"/><Relationship Id="rId4" Type="http://schemas.openxmlformats.org/officeDocument/2006/relationships/hyperlink" Target="https://blogs.cornell.edu/cibt/labs-activities/" TargetMode="Externa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7.xml"/><Relationship Id="rId4" Type="http://schemas.openxmlformats.org/officeDocument/2006/relationships/image" Target="../media/image6.jpeg"/></Relationships>
</file>

<file path=ppt/slides/_rels/slide6.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7.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hyperlink" Target="https://www.youtube.com/watch?v=vq759wKCCUQ" TargetMode="External"/><Relationship Id="rId2" Type="http://schemas.openxmlformats.org/officeDocument/2006/relationships/hyperlink" Target="https://www.youtube.com/watch?v=KKmiKKMDDhY" TargetMode="External"/><Relationship Id="rId1" Type="http://schemas.openxmlformats.org/officeDocument/2006/relationships/slideLayout" Target="../slideLayouts/slideLayout7.xml"/><Relationship Id="rId4" Type="http://schemas.openxmlformats.org/officeDocument/2006/relationships/hyperlink" Target="http://learn.genetics.utah.edu/content/labs/ge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1307592" y="621792"/>
            <a:ext cx="8476488" cy="646331"/>
          </a:xfrm>
          <a:prstGeom prst="rect">
            <a:avLst/>
          </a:prstGeom>
          <a:noFill/>
        </p:spPr>
        <p:txBody>
          <a:bodyPr wrap="square" rtlCol="0">
            <a:spAutoFit/>
          </a:bodyPr>
          <a:lstStyle/>
          <a:p>
            <a:pPr algn="ctr"/>
            <a:r>
              <a:rPr lang="en-US" sz="3600" dirty="0" smtClean="0"/>
              <a:t>Pipetting</a:t>
            </a:r>
            <a:endParaRPr lang="en-US" sz="3600" dirty="0"/>
          </a:p>
        </p:txBody>
      </p:sp>
      <p:sp>
        <p:nvSpPr>
          <p:cNvPr id="3" name="TextBox 2"/>
          <p:cNvSpPr txBox="1"/>
          <p:nvPr/>
        </p:nvSpPr>
        <p:spPr>
          <a:xfrm>
            <a:off x="1335024" y="2514600"/>
            <a:ext cx="5093208" cy="369332"/>
          </a:xfrm>
          <a:prstGeom prst="rect">
            <a:avLst/>
          </a:prstGeom>
          <a:noFill/>
          <a:effectLst>
            <a:softEdge rad="0"/>
          </a:effectLst>
        </p:spPr>
        <p:txBody>
          <a:bodyPr wrap="square" rtlCol="0">
            <a:spAutoFit/>
          </a:bodyPr>
          <a:lstStyle/>
          <a:p>
            <a:r>
              <a:rPr lang="en-US" dirty="0" smtClean="0">
                <a:hlinkClick r:id="rId2"/>
              </a:rPr>
              <a:t>Transfer Pipet Video</a:t>
            </a:r>
            <a:endParaRPr lang="en-US" dirty="0"/>
          </a:p>
        </p:txBody>
      </p:sp>
      <p:sp>
        <p:nvSpPr>
          <p:cNvPr id="5" name="TextBox 4"/>
          <p:cNvSpPr txBox="1"/>
          <p:nvPr/>
        </p:nvSpPr>
        <p:spPr>
          <a:xfrm>
            <a:off x="1335024" y="3154680"/>
            <a:ext cx="2450592" cy="369332"/>
          </a:xfrm>
          <a:prstGeom prst="rect">
            <a:avLst/>
          </a:prstGeom>
          <a:noFill/>
        </p:spPr>
        <p:txBody>
          <a:bodyPr wrap="square" rtlCol="0">
            <a:spAutoFit/>
          </a:bodyPr>
          <a:lstStyle/>
          <a:p>
            <a:r>
              <a:rPr lang="en-US" dirty="0" err="1" smtClean="0">
                <a:hlinkClick r:id="rId3"/>
              </a:rPr>
              <a:t>Micropipet</a:t>
            </a:r>
            <a:r>
              <a:rPr lang="en-US" dirty="0" smtClean="0">
                <a:hlinkClick r:id="rId3"/>
              </a:rPr>
              <a:t> Video</a:t>
            </a:r>
            <a:endParaRPr lang="en-US" dirty="0"/>
          </a:p>
        </p:txBody>
      </p:sp>
    </p:spTree>
    <p:extLst>
      <p:ext uri="{BB962C8B-B14F-4D97-AF65-F5344CB8AC3E}">
        <p14:creationId xmlns:p14="http://schemas.microsoft.com/office/powerpoint/2010/main" val="383477113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AutoShape 3"/>
          <p:cNvSpPr>
            <a:spLocks noChangeArrowheads="1"/>
          </p:cNvSpPr>
          <p:nvPr/>
        </p:nvSpPr>
        <p:spPr bwMode="auto">
          <a:xfrm>
            <a:off x="2895600" y="1676400"/>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38914" name="Freeform 8"/>
          <p:cNvSpPr>
            <a:spLocks/>
          </p:cNvSpPr>
          <p:nvPr/>
        </p:nvSpPr>
        <p:spPr bwMode="auto">
          <a:xfrm>
            <a:off x="2971800" y="22098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15" name="AutoShape 57"/>
          <p:cNvSpPr>
            <a:spLocks noChangeArrowheads="1"/>
          </p:cNvSpPr>
          <p:nvPr/>
        </p:nvSpPr>
        <p:spPr bwMode="auto">
          <a:xfrm>
            <a:off x="5715000" y="2819400"/>
            <a:ext cx="1143000" cy="304800"/>
          </a:xfrm>
          <a:prstGeom prst="rightArrowCallout">
            <a:avLst>
              <a:gd name="adj1" fmla="val 25000"/>
              <a:gd name="adj2" fmla="val 25000"/>
              <a:gd name="adj3" fmla="val 62500"/>
              <a:gd name="adj4" fmla="val 66667"/>
            </a:avLst>
          </a:prstGeom>
          <a:solidFill>
            <a:schemeClr val="bg2"/>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38916" name="Text Box 58"/>
          <p:cNvSpPr txBox="1">
            <a:spLocks noChangeArrowheads="1"/>
          </p:cNvSpPr>
          <p:nvPr/>
        </p:nvSpPr>
        <p:spPr bwMode="auto">
          <a:xfrm>
            <a:off x="2209800" y="1600200"/>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600"/>
              <a:t> </a:t>
            </a:r>
            <a:endParaRPr lang="en-US" altLang="en-US"/>
          </a:p>
        </p:txBody>
      </p:sp>
      <p:sp>
        <p:nvSpPr>
          <p:cNvPr id="38917" name="Text Box 59"/>
          <p:cNvSpPr txBox="1">
            <a:spLocks noChangeArrowheads="1"/>
          </p:cNvSpPr>
          <p:nvPr/>
        </p:nvSpPr>
        <p:spPr bwMode="auto">
          <a:xfrm>
            <a:off x="2133600" y="39624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4400"/>
              <a:t> </a:t>
            </a:r>
            <a:endParaRPr lang="en-US" altLang="en-US" sz="3200"/>
          </a:p>
        </p:txBody>
      </p:sp>
      <p:sp>
        <p:nvSpPr>
          <p:cNvPr id="38918" name="Text Box 61"/>
          <p:cNvSpPr txBox="1">
            <a:spLocks noChangeArrowheads="1"/>
          </p:cNvSpPr>
          <p:nvPr/>
        </p:nvSpPr>
        <p:spPr bwMode="auto">
          <a:xfrm>
            <a:off x="4419600" y="381001"/>
            <a:ext cx="51054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800" dirty="0">
                <a:latin typeface="Marker Felt" charset="0"/>
              </a:rPr>
              <a:t>Gel Electrophoresis - Steps</a:t>
            </a:r>
            <a:endParaRPr lang="en-US" altLang="en-US" sz="2800" dirty="0"/>
          </a:p>
        </p:txBody>
      </p:sp>
      <p:sp>
        <p:nvSpPr>
          <p:cNvPr id="38919" name="Text Box 62"/>
          <p:cNvSpPr txBox="1">
            <a:spLocks noChangeArrowheads="1"/>
          </p:cNvSpPr>
          <p:nvPr/>
        </p:nvSpPr>
        <p:spPr bwMode="auto">
          <a:xfrm>
            <a:off x="4724400" y="4572000"/>
            <a:ext cx="3276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buFont typeface="Times" panose="02020603050405020304" pitchFamily="18" charset="0"/>
              <a:buAutoNum type="arabicPeriod"/>
            </a:pPr>
            <a:r>
              <a:rPr lang="en-US" altLang="en-US">
                <a:latin typeface="Marker Felt" charset="0"/>
              </a:rPr>
              <a:t>Cut DNA </a:t>
            </a:r>
          </a:p>
          <a:p>
            <a:pPr>
              <a:spcBef>
                <a:spcPct val="50000"/>
              </a:spcBef>
              <a:buFont typeface="Times" panose="02020603050405020304" pitchFamily="18" charset="0"/>
              <a:buAutoNum type="arabicPeriod"/>
            </a:pPr>
            <a:r>
              <a:rPr lang="en-US" altLang="en-US">
                <a:latin typeface="Marker Felt" charset="0"/>
              </a:rPr>
              <a:t>Make gel</a:t>
            </a:r>
          </a:p>
          <a:p>
            <a:pPr>
              <a:spcBef>
                <a:spcPct val="50000"/>
              </a:spcBef>
              <a:buFont typeface="Times" panose="02020603050405020304" pitchFamily="18" charset="0"/>
              <a:buAutoNum type="arabicPeriod"/>
            </a:pPr>
            <a:r>
              <a:rPr lang="en-US" altLang="en-US">
                <a:latin typeface="Marker Felt" charset="0"/>
              </a:rPr>
              <a:t>Run DNA in the gel</a:t>
            </a:r>
          </a:p>
        </p:txBody>
      </p:sp>
      <p:sp>
        <p:nvSpPr>
          <p:cNvPr id="38920" name="Line 63"/>
          <p:cNvSpPr>
            <a:spLocks noChangeShapeType="1"/>
          </p:cNvSpPr>
          <p:nvPr/>
        </p:nvSpPr>
        <p:spPr bwMode="auto">
          <a:xfrm>
            <a:off x="3276600" y="14478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1" name="Line 64"/>
          <p:cNvSpPr>
            <a:spLocks noChangeShapeType="1"/>
          </p:cNvSpPr>
          <p:nvPr/>
        </p:nvSpPr>
        <p:spPr bwMode="auto">
          <a:xfrm>
            <a:off x="3200400" y="1371600"/>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2" name="Line 65"/>
          <p:cNvSpPr>
            <a:spLocks noChangeShapeType="1"/>
          </p:cNvSpPr>
          <p:nvPr/>
        </p:nvSpPr>
        <p:spPr bwMode="auto">
          <a:xfrm>
            <a:off x="3352800" y="1371600"/>
            <a:ext cx="685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3" name="Line 66"/>
          <p:cNvSpPr>
            <a:spLocks noChangeShapeType="1"/>
          </p:cNvSpPr>
          <p:nvPr/>
        </p:nvSpPr>
        <p:spPr bwMode="auto">
          <a:xfrm>
            <a:off x="3505200" y="1295400"/>
            <a:ext cx="11430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4" name="Text Box 67"/>
          <p:cNvSpPr txBox="1">
            <a:spLocks noChangeArrowheads="1"/>
          </p:cNvSpPr>
          <p:nvPr/>
        </p:nvSpPr>
        <p:spPr bwMode="auto">
          <a:xfrm>
            <a:off x="2590800" y="838200"/>
            <a:ext cx="1905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000">
                <a:latin typeface="Marker Felt" charset="0"/>
              </a:rPr>
              <a:t>DNA fragments</a:t>
            </a:r>
            <a:endParaRPr lang="en-US" altLang="en-US"/>
          </a:p>
        </p:txBody>
      </p:sp>
      <p:sp>
        <p:nvSpPr>
          <p:cNvPr id="38925" name="Line 68"/>
          <p:cNvSpPr>
            <a:spLocks noChangeShapeType="1"/>
          </p:cNvSpPr>
          <p:nvPr/>
        </p:nvSpPr>
        <p:spPr bwMode="auto">
          <a:xfrm>
            <a:off x="3429000" y="1371600"/>
            <a:ext cx="6858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26" name="Line 69"/>
          <p:cNvSpPr>
            <a:spLocks noChangeShapeType="1"/>
          </p:cNvSpPr>
          <p:nvPr/>
        </p:nvSpPr>
        <p:spPr bwMode="auto">
          <a:xfrm>
            <a:off x="4572000" y="20574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7" name="Line 70"/>
          <p:cNvSpPr>
            <a:spLocks noChangeShapeType="1"/>
          </p:cNvSpPr>
          <p:nvPr/>
        </p:nvSpPr>
        <p:spPr bwMode="auto">
          <a:xfrm>
            <a:off x="3429000" y="20574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8" name="Line 71"/>
          <p:cNvSpPr>
            <a:spLocks noChangeShapeType="1"/>
          </p:cNvSpPr>
          <p:nvPr/>
        </p:nvSpPr>
        <p:spPr bwMode="auto">
          <a:xfrm>
            <a:off x="3200400" y="2209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29" name="Line 72"/>
          <p:cNvSpPr>
            <a:spLocks noChangeShapeType="1"/>
          </p:cNvSpPr>
          <p:nvPr/>
        </p:nvSpPr>
        <p:spPr bwMode="auto">
          <a:xfrm>
            <a:off x="3886200" y="22860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0" name="Line 73"/>
          <p:cNvSpPr>
            <a:spLocks noChangeShapeType="1"/>
          </p:cNvSpPr>
          <p:nvPr/>
        </p:nvSpPr>
        <p:spPr bwMode="auto">
          <a:xfrm>
            <a:off x="4114800" y="20574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31" name="Freeform 74"/>
          <p:cNvSpPr>
            <a:spLocks/>
          </p:cNvSpPr>
          <p:nvPr/>
        </p:nvSpPr>
        <p:spPr bwMode="auto">
          <a:xfrm>
            <a:off x="3124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2" name="Freeform 75"/>
          <p:cNvSpPr>
            <a:spLocks/>
          </p:cNvSpPr>
          <p:nvPr/>
        </p:nvSpPr>
        <p:spPr bwMode="auto">
          <a:xfrm>
            <a:off x="3352800" y="22860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3" name="Freeform 76"/>
          <p:cNvSpPr>
            <a:spLocks/>
          </p:cNvSpPr>
          <p:nvPr/>
        </p:nvSpPr>
        <p:spPr bwMode="auto">
          <a:xfrm>
            <a:off x="74676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4" name="Freeform 77"/>
          <p:cNvSpPr>
            <a:spLocks/>
          </p:cNvSpPr>
          <p:nvPr/>
        </p:nvSpPr>
        <p:spPr bwMode="auto">
          <a:xfrm>
            <a:off x="8915400" y="24384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5" name="Freeform 78"/>
          <p:cNvSpPr>
            <a:spLocks/>
          </p:cNvSpPr>
          <p:nvPr/>
        </p:nvSpPr>
        <p:spPr bwMode="auto">
          <a:xfrm>
            <a:off x="38862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6" name="Freeform 79"/>
          <p:cNvSpPr>
            <a:spLocks/>
          </p:cNvSpPr>
          <p:nvPr/>
        </p:nvSpPr>
        <p:spPr bwMode="auto">
          <a:xfrm>
            <a:off x="41148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7" name="Freeform 80"/>
          <p:cNvSpPr>
            <a:spLocks/>
          </p:cNvSpPr>
          <p:nvPr/>
        </p:nvSpPr>
        <p:spPr bwMode="auto">
          <a:xfrm>
            <a:off x="44196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8" name="Freeform 81"/>
          <p:cNvSpPr>
            <a:spLocks/>
          </p:cNvSpPr>
          <p:nvPr/>
        </p:nvSpPr>
        <p:spPr bwMode="auto">
          <a:xfrm>
            <a:off x="4648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39" name="Line 82"/>
          <p:cNvSpPr>
            <a:spLocks noChangeShapeType="1"/>
          </p:cNvSpPr>
          <p:nvPr/>
        </p:nvSpPr>
        <p:spPr bwMode="auto">
          <a:xfrm flipH="1" flipV="1">
            <a:off x="2514600" y="3048000"/>
            <a:ext cx="83820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38940" name="Text Box 83"/>
          <p:cNvSpPr txBox="1">
            <a:spLocks noChangeArrowheads="1"/>
          </p:cNvSpPr>
          <p:nvPr/>
        </p:nvSpPr>
        <p:spPr bwMode="auto">
          <a:xfrm>
            <a:off x="1752600" y="2057400"/>
            <a:ext cx="1295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800">
                <a:latin typeface="Marker Felt" charset="0"/>
              </a:rPr>
              <a:t>Agarose gel fibers</a:t>
            </a:r>
            <a:endParaRPr lang="en-US" altLang="en-US" sz="2000"/>
          </a:p>
        </p:txBody>
      </p:sp>
      <p:sp>
        <p:nvSpPr>
          <p:cNvPr id="38941" name="Freeform 84"/>
          <p:cNvSpPr>
            <a:spLocks/>
          </p:cNvSpPr>
          <p:nvPr/>
        </p:nvSpPr>
        <p:spPr bwMode="auto">
          <a:xfrm rot="5894906">
            <a:off x="3767138" y="1577975"/>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2" name="Freeform 85"/>
          <p:cNvSpPr>
            <a:spLocks/>
          </p:cNvSpPr>
          <p:nvPr/>
        </p:nvSpPr>
        <p:spPr bwMode="auto">
          <a:xfrm rot="5894906">
            <a:off x="3848100" y="15621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3" name="Freeform 86"/>
          <p:cNvSpPr>
            <a:spLocks/>
          </p:cNvSpPr>
          <p:nvPr/>
        </p:nvSpPr>
        <p:spPr bwMode="auto">
          <a:xfrm rot="5894906">
            <a:off x="3771900" y="18669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4" name="Freeform 87"/>
          <p:cNvSpPr>
            <a:spLocks/>
          </p:cNvSpPr>
          <p:nvPr/>
        </p:nvSpPr>
        <p:spPr bwMode="auto">
          <a:xfrm rot="3380099">
            <a:off x="8191500" y="25527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5" name="Freeform 88"/>
          <p:cNvSpPr>
            <a:spLocks/>
          </p:cNvSpPr>
          <p:nvPr/>
        </p:nvSpPr>
        <p:spPr bwMode="auto">
          <a:xfrm rot="5894906">
            <a:off x="3771900" y="21717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6" name="Freeform 89"/>
          <p:cNvSpPr>
            <a:spLocks/>
          </p:cNvSpPr>
          <p:nvPr/>
        </p:nvSpPr>
        <p:spPr bwMode="auto">
          <a:xfrm rot="5894906">
            <a:off x="7999413" y="2682875"/>
            <a:ext cx="4572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7" name="Freeform 90"/>
          <p:cNvSpPr>
            <a:spLocks/>
          </p:cNvSpPr>
          <p:nvPr/>
        </p:nvSpPr>
        <p:spPr bwMode="auto">
          <a:xfrm rot="5894906">
            <a:off x="3771900" y="28575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48" name="AutoShape 97"/>
          <p:cNvSpPr>
            <a:spLocks noChangeArrowheads="1"/>
          </p:cNvSpPr>
          <p:nvPr/>
        </p:nvSpPr>
        <p:spPr bwMode="auto">
          <a:xfrm>
            <a:off x="7162800" y="1828800"/>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38949" name="Freeform 98"/>
          <p:cNvSpPr>
            <a:spLocks/>
          </p:cNvSpPr>
          <p:nvPr/>
        </p:nvSpPr>
        <p:spPr bwMode="auto">
          <a:xfrm>
            <a:off x="72390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50" name="Line 99"/>
          <p:cNvSpPr>
            <a:spLocks noChangeShapeType="1"/>
          </p:cNvSpPr>
          <p:nvPr/>
        </p:nvSpPr>
        <p:spPr bwMode="auto">
          <a:xfrm>
            <a:off x="8839200" y="34290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51" name="Line 100"/>
          <p:cNvSpPr>
            <a:spLocks noChangeShapeType="1"/>
          </p:cNvSpPr>
          <p:nvPr/>
        </p:nvSpPr>
        <p:spPr bwMode="auto">
          <a:xfrm>
            <a:off x="8077200" y="41148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52" name="Line 101"/>
          <p:cNvSpPr>
            <a:spLocks noChangeShapeType="1"/>
          </p:cNvSpPr>
          <p:nvPr/>
        </p:nvSpPr>
        <p:spPr bwMode="auto">
          <a:xfrm>
            <a:off x="7162800" y="3352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53" name="Line 102"/>
          <p:cNvSpPr>
            <a:spLocks noChangeShapeType="1"/>
          </p:cNvSpPr>
          <p:nvPr/>
        </p:nvSpPr>
        <p:spPr bwMode="auto">
          <a:xfrm>
            <a:off x="7543800" y="27432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54" name="Line 103"/>
          <p:cNvSpPr>
            <a:spLocks noChangeShapeType="1"/>
          </p:cNvSpPr>
          <p:nvPr/>
        </p:nvSpPr>
        <p:spPr bwMode="auto">
          <a:xfrm>
            <a:off x="8534400" y="43434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38955" name="Freeform 104"/>
          <p:cNvSpPr>
            <a:spLocks/>
          </p:cNvSpPr>
          <p:nvPr/>
        </p:nvSpPr>
        <p:spPr bwMode="auto">
          <a:xfrm>
            <a:off x="77724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56" name="Freeform 105"/>
          <p:cNvSpPr>
            <a:spLocks/>
          </p:cNvSpPr>
          <p:nvPr/>
        </p:nvSpPr>
        <p:spPr bwMode="auto">
          <a:xfrm>
            <a:off x="8153400" y="26670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57" name="Freeform 106"/>
          <p:cNvSpPr>
            <a:spLocks/>
          </p:cNvSpPr>
          <p:nvPr/>
        </p:nvSpPr>
        <p:spPr bwMode="auto">
          <a:xfrm>
            <a:off x="83820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58" name="Freeform 107"/>
          <p:cNvSpPr>
            <a:spLocks/>
          </p:cNvSpPr>
          <p:nvPr/>
        </p:nvSpPr>
        <p:spPr bwMode="auto">
          <a:xfrm>
            <a:off x="86868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59" name="Freeform 108"/>
          <p:cNvSpPr>
            <a:spLocks/>
          </p:cNvSpPr>
          <p:nvPr/>
        </p:nvSpPr>
        <p:spPr bwMode="auto">
          <a:xfrm rot="5894906">
            <a:off x="8115300" y="17145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0" name="Freeform 109"/>
          <p:cNvSpPr>
            <a:spLocks/>
          </p:cNvSpPr>
          <p:nvPr/>
        </p:nvSpPr>
        <p:spPr bwMode="auto">
          <a:xfrm rot="5894906">
            <a:off x="8039100" y="20193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1" name="Freeform 110"/>
          <p:cNvSpPr>
            <a:spLocks/>
          </p:cNvSpPr>
          <p:nvPr/>
        </p:nvSpPr>
        <p:spPr bwMode="auto">
          <a:xfrm rot="3380099">
            <a:off x="8191500" y="24003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2" name="Freeform 111"/>
          <p:cNvSpPr>
            <a:spLocks/>
          </p:cNvSpPr>
          <p:nvPr/>
        </p:nvSpPr>
        <p:spPr bwMode="auto">
          <a:xfrm rot="5894906">
            <a:off x="8039100" y="23241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3" name="Freeform 112"/>
          <p:cNvSpPr>
            <a:spLocks/>
          </p:cNvSpPr>
          <p:nvPr/>
        </p:nvSpPr>
        <p:spPr bwMode="auto">
          <a:xfrm rot="5894906">
            <a:off x="8039100" y="26289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4" name="Freeform 113"/>
          <p:cNvSpPr>
            <a:spLocks/>
          </p:cNvSpPr>
          <p:nvPr/>
        </p:nvSpPr>
        <p:spPr bwMode="auto">
          <a:xfrm rot="5894906">
            <a:off x="8039100" y="30099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5" name="Freeform 114"/>
          <p:cNvSpPr>
            <a:spLocks/>
          </p:cNvSpPr>
          <p:nvPr/>
        </p:nvSpPr>
        <p:spPr bwMode="auto">
          <a:xfrm rot="5894906">
            <a:off x="7962900" y="31623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6" name="Freeform 115"/>
          <p:cNvSpPr>
            <a:spLocks/>
          </p:cNvSpPr>
          <p:nvPr/>
        </p:nvSpPr>
        <p:spPr bwMode="auto">
          <a:xfrm rot="5894906">
            <a:off x="3778250" y="2687638"/>
            <a:ext cx="5334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7" name="Freeform 116"/>
          <p:cNvSpPr>
            <a:spLocks/>
          </p:cNvSpPr>
          <p:nvPr/>
        </p:nvSpPr>
        <p:spPr bwMode="auto">
          <a:xfrm rot="5894906">
            <a:off x="8039100" y="18669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8" name="Freeform 117"/>
          <p:cNvSpPr>
            <a:spLocks/>
          </p:cNvSpPr>
          <p:nvPr/>
        </p:nvSpPr>
        <p:spPr bwMode="auto">
          <a:xfrm>
            <a:off x="86868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69" name="Freeform 118"/>
          <p:cNvSpPr>
            <a:spLocks/>
          </p:cNvSpPr>
          <p:nvPr/>
        </p:nvSpPr>
        <p:spPr bwMode="auto">
          <a:xfrm>
            <a:off x="89154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0" name="Freeform 119"/>
          <p:cNvSpPr>
            <a:spLocks/>
          </p:cNvSpPr>
          <p:nvPr/>
        </p:nvSpPr>
        <p:spPr bwMode="auto">
          <a:xfrm rot="5894906">
            <a:off x="8034338" y="1730375"/>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1" name="Freeform 120"/>
          <p:cNvSpPr>
            <a:spLocks/>
          </p:cNvSpPr>
          <p:nvPr/>
        </p:nvSpPr>
        <p:spPr bwMode="auto">
          <a:xfrm rot="5894906">
            <a:off x="8115300" y="17145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2" name="Freeform 121"/>
          <p:cNvSpPr>
            <a:spLocks/>
          </p:cNvSpPr>
          <p:nvPr/>
        </p:nvSpPr>
        <p:spPr bwMode="auto">
          <a:xfrm rot="5894906">
            <a:off x="8039100" y="20193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3" name="Freeform 122"/>
          <p:cNvSpPr>
            <a:spLocks/>
          </p:cNvSpPr>
          <p:nvPr/>
        </p:nvSpPr>
        <p:spPr bwMode="auto">
          <a:xfrm>
            <a:off x="3276600" y="25146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4" name="Freeform 123"/>
          <p:cNvSpPr>
            <a:spLocks/>
          </p:cNvSpPr>
          <p:nvPr/>
        </p:nvSpPr>
        <p:spPr bwMode="auto">
          <a:xfrm>
            <a:off x="3429000" y="2667000"/>
            <a:ext cx="533400" cy="1600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5" name="Freeform 124"/>
          <p:cNvSpPr>
            <a:spLocks/>
          </p:cNvSpPr>
          <p:nvPr/>
        </p:nvSpPr>
        <p:spPr bwMode="auto">
          <a:xfrm rot="5894906">
            <a:off x="3886200" y="205105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6" name="Freeform 125"/>
          <p:cNvSpPr>
            <a:spLocks/>
          </p:cNvSpPr>
          <p:nvPr/>
        </p:nvSpPr>
        <p:spPr bwMode="auto">
          <a:xfrm rot="5894906">
            <a:off x="8039100" y="2476500"/>
            <a:ext cx="457200" cy="2057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38977" name="Freeform 126"/>
          <p:cNvSpPr>
            <a:spLocks/>
          </p:cNvSpPr>
          <p:nvPr/>
        </p:nvSpPr>
        <p:spPr bwMode="auto">
          <a:xfrm>
            <a:off x="3886200" y="2590800"/>
            <a:ext cx="685800" cy="1600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2" name="TextBox 1"/>
          <p:cNvSpPr txBox="1"/>
          <p:nvPr/>
        </p:nvSpPr>
        <p:spPr>
          <a:xfrm>
            <a:off x="683046" y="6246564"/>
            <a:ext cx="3622254" cy="738664"/>
          </a:xfrm>
          <a:prstGeom prst="rect">
            <a:avLst/>
          </a:prstGeom>
          <a:noFill/>
        </p:spPr>
        <p:txBody>
          <a:bodyPr wrap="square" rtlCol="0">
            <a:spAutoFit/>
          </a:bodyPr>
          <a:lstStyle/>
          <a:p>
            <a:r>
              <a:rPr lang="en-US" sz="1200" dirty="0"/>
              <a:t>Courtesy Cornell Institute for Biology Teachers</a:t>
            </a:r>
          </a:p>
          <a:p>
            <a:r>
              <a:rPr lang="en-US" sz="1200" dirty="0">
                <a:hlinkClick r:id="rId3"/>
              </a:rPr>
              <a:t>https://blogs.cornell.edu/cibt/labs-activities/</a:t>
            </a:r>
            <a:r>
              <a:rPr lang="en-US" sz="1200" dirty="0"/>
              <a:t> </a:t>
            </a:r>
          </a:p>
          <a:p>
            <a:endParaRPr lang="en-US" dirty="0"/>
          </a:p>
        </p:txBody>
      </p:sp>
    </p:spTree>
    <p:extLst>
      <p:ext uri="{BB962C8B-B14F-4D97-AF65-F5344CB8AC3E}">
        <p14:creationId xmlns:p14="http://schemas.microsoft.com/office/powerpoint/2010/main" val="11488507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AutoShape 4"/>
          <p:cNvSpPr>
            <a:spLocks noChangeArrowheads="1"/>
          </p:cNvSpPr>
          <p:nvPr/>
        </p:nvSpPr>
        <p:spPr bwMode="auto">
          <a:xfrm>
            <a:off x="5715000" y="2819400"/>
            <a:ext cx="1143000" cy="304800"/>
          </a:xfrm>
          <a:prstGeom prst="rightArrowCallout">
            <a:avLst>
              <a:gd name="adj1" fmla="val 25000"/>
              <a:gd name="adj2" fmla="val 25000"/>
              <a:gd name="adj3" fmla="val 62500"/>
              <a:gd name="adj4" fmla="val 66667"/>
            </a:avLst>
          </a:prstGeom>
          <a:solidFill>
            <a:schemeClr val="bg2"/>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0962" name="Text Box 5"/>
          <p:cNvSpPr txBox="1">
            <a:spLocks noChangeArrowheads="1"/>
          </p:cNvSpPr>
          <p:nvPr/>
        </p:nvSpPr>
        <p:spPr bwMode="auto">
          <a:xfrm>
            <a:off x="2209800" y="1600200"/>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600"/>
              <a:t> </a:t>
            </a:r>
            <a:endParaRPr lang="en-US" altLang="en-US"/>
          </a:p>
        </p:txBody>
      </p:sp>
      <p:sp>
        <p:nvSpPr>
          <p:cNvPr id="40963" name="Text Box 6"/>
          <p:cNvSpPr txBox="1">
            <a:spLocks noChangeArrowheads="1"/>
          </p:cNvSpPr>
          <p:nvPr/>
        </p:nvSpPr>
        <p:spPr bwMode="auto">
          <a:xfrm>
            <a:off x="2133600" y="39624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4400"/>
              <a:t> </a:t>
            </a:r>
            <a:endParaRPr lang="en-US" altLang="en-US" sz="3200"/>
          </a:p>
        </p:txBody>
      </p:sp>
      <p:sp>
        <p:nvSpPr>
          <p:cNvPr id="40964" name="Text Box 7"/>
          <p:cNvSpPr txBox="1">
            <a:spLocks noChangeArrowheads="1"/>
          </p:cNvSpPr>
          <p:nvPr/>
        </p:nvSpPr>
        <p:spPr bwMode="auto">
          <a:xfrm>
            <a:off x="5029200" y="381001"/>
            <a:ext cx="3352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800">
                <a:latin typeface="Marker Felt" charset="0"/>
              </a:rPr>
              <a:t>Gel Electrophoresis</a:t>
            </a:r>
            <a:endParaRPr lang="en-US" altLang="en-US" sz="2800"/>
          </a:p>
        </p:txBody>
      </p:sp>
      <p:sp>
        <p:nvSpPr>
          <p:cNvPr id="40965" name="Text Box 13"/>
          <p:cNvSpPr txBox="1">
            <a:spLocks noChangeArrowheads="1"/>
          </p:cNvSpPr>
          <p:nvPr/>
        </p:nvSpPr>
        <p:spPr bwMode="auto">
          <a:xfrm>
            <a:off x="2590800" y="838200"/>
            <a:ext cx="1905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000">
                <a:latin typeface="Marker Felt" charset="0"/>
              </a:rPr>
              <a:t>DNA fragments</a:t>
            </a:r>
            <a:endParaRPr lang="en-US" altLang="en-US"/>
          </a:p>
        </p:txBody>
      </p:sp>
      <p:sp>
        <p:nvSpPr>
          <p:cNvPr id="40966" name="Line 15"/>
          <p:cNvSpPr>
            <a:spLocks noChangeShapeType="1"/>
          </p:cNvSpPr>
          <p:nvPr/>
        </p:nvSpPr>
        <p:spPr bwMode="auto">
          <a:xfrm>
            <a:off x="4572000" y="20574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7" name="Line 16"/>
          <p:cNvSpPr>
            <a:spLocks noChangeShapeType="1"/>
          </p:cNvSpPr>
          <p:nvPr/>
        </p:nvSpPr>
        <p:spPr bwMode="auto">
          <a:xfrm>
            <a:off x="3429000" y="20574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8" name="Line 17"/>
          <p:cNvSpPr>
            <a:spLocks noChangeShapeType="1"/>
          </p:cNvSpPr>
          <p:nvPr/>
        </p:nvSpPr>
        <p:spPr bwMode="auto">
          <a:xfrm>
            <a:off x="3200400" y="2209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69" name="Line 18"/>
          <p:cNvSpPr>
            <a:spLocks noChangeShapeType="1"/>
          </p:cNvSpPr>
          <p:nvPr/>
        </p:nvSpPr>
        <p:spPr bwMode="auto">
          <a:xfrm>
            <a:off x="3886200" y="22860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0" name="Line 19"/>
          <p:cNvSpPr>
            <a:spLocks noChangeShapeType="1"/>
          </p:cNvSpPr>
          <p:nvPr/>
        </p:nvSpPr>
        <p:spPr bwMode="auto">
          <a:xfrm>
            <a:off x="4114800" y="20574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71" name="Text Box 67"/>
          <p:cNvSpPr txBox="1">
            <a:spLocks noChangeArrowheads="1"/>
          </p:cNvSpPr>
          <p:nvPr/>
        </p:nvSpPr>
        <p:spPr bwMode="auto">
          <a:xfrm>
            <a:off x="4267200" y="4648201"/>
            <a:ext cx="4953000" cy="2169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buFont typeface="Times" panose="02020603050405020304" pitchFamily="18" charset="0"/>
              <a:buAutoNum type="arabicPeriod"/>
            </a:pPr>
            <a:r>
              <a:rPr lang="en-US" altLang="en-US" sz="1800">
                <a:latin typeface="Marker Felt" charset="0"/>
              </a:rPr>
              <a:t>Why does the DNA move?</a:t>
            </a:r>
          </a:p>
          <a:p>
            <a:pPr>
              <a:spcBef>
                <a:spcPct val="50000"/>
              </a:spcBef>
              <a:buFont typeface="Times" panose="02020603050405020304" pitchFamily="18" charset="0"/>
              <a:buAutoNum type="arabicPeriod"/>
            </a:pPr>
            <a:r>
              <a:rPr lang="en-US" altLang="en-US" sz="1800">
                <a:latin typeface="Marker Felt" charset="0"/>
              </a:rPr>
              <a:t>How do we know how far the DNA has run?</a:t>
            </a:r>
          </a:p>
          <a:p>
            <a:pPr>
              <a:spcBef>
                <a:spcPct val="50000"/>
              </a:spcBef>
              <a:buFont typeface="Times" panose="02020603050405020304" pitchFamily="18" charset="0"/>
              <a:buAutoNum type="arabicPeriod"/>
            </a:pPr>
            <a:r>
              <a:rPr lang="en-US" altLang="en-US" sz="1800">
                <a:latin typeface="Marker Felt" charset="0"/>
              </a:rPr>
              <a:t>When do you stop running the gel?</a:t>
            </a:r>
          </a:p>
          <a:p>
            <a:pPr>
              <a:spcBef>
                <a:spcPct val="50000"/>
              </a:spcBef>
              <a:buFont typeface="Times" panose="02020603050405020304" pitchFamily="18" charset="0"/>
              <a:buAutoNum type="arabicPeriod"/>
            </a:pPr>
            <a:r>
              <a:rPr lang="en-US" altLang="en-US" sz="1800">
                <a:latin typeface="Marker Felt" charset="0"/>
              </a:rPr>
              <a:t>Why do differently sized fragments of DNA move at different speeds?</a:t>
            </a:r>
          </a:p>
        </p:txBody>
      </p:sp>
      <p:sp>
        <p:nvSpPr>
          <p:cNvPr id="40972" name="AutoShape 70"/>
          <p:cNvSpPr>
            <a:spLocks noChangeArrowheads="1"/>
          </p:cNvSpPr>
          <p:nvPr/>
        </p:nvSpPr>
        <p:spPr bwMode="auto">
          <a:xfrm>
            <a:off x="2971800" y="1676400"/>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0973" name="Freeform 71"/>
          <p:cNvSpPr>
            <a:spLocks/>
          </p:cNvSpPr>
          <p:nvPr/>
        </p:nvSpPr>
        <p:spPr bwMode="auto">
          <a:xfrm rot="5894906">
            <a:off x="3810000" y="16764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4" name="Freeform 72"/>
          <p:cNvSpPr>
            <a:spLocks/>
          </p:cNvSpPr>
          <p:nvPr/>
        </p:nvSpPr>
        <p:spPr bwMode="auto">
          <a:xfrm rot="3498587">
            <a:off x="3962400" y="24384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5" name="Freeform 73"/>
          <p:cNvSpPr>
            <a:spLocks/>
          </p:cNvSpPr>
          <p:nvPr/>
        </p:nvSpPr>
        <p:spPr bwMode="auto">
          <a:xfrm rot="5894906">
            <a:off x="3810000" y="23622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6" name="Freeform 74"/>
          <p:cNvSpPr>
            <a:spLocks/>
          </p:cNvSpPr>
          <p:nvPr/>
        </p:nvSpPr>
        <p:spPr bwMode="auto">
          <a:xfrm rot="16607703">
            <a:off x="3886200" y="19050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7" name="Freeform 75"/>
          <p:cNvSpPr>
            <a:spLocks/>
          </p:cNvSpPr>
          <p:nvPr/>
        </p:nvSpPr>
        <p:spPr bwMode="auto">
          <a:xfrm rot="5894906">
            <a:off x="3810000" y="2971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8" name="Freeform 76"/>
          <p:cNvSpPr>
            <a:spLocks/>
          </p:cNvSpPr>
          <p:nvPr/>
        </p:nvSpPr>
        <p:spPr bwMode="auto">
          <a:xfrm rot="16607703">
            <a:off x="3886200" y="2590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79" name="Freeform 77"/>
          <p:cNvSpPr>
            <a:spLocks/>
          </p:cNvSpPr>
          <p:nvPr/>
        </p:nvSpPr>
        <p:spPr bwMode="auto">
          <a:xfrm>
            <a:off x="4648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0" name="Freeform 78"/>
          <p:cNvSpPr>
            <a:spLocks/>
          </p:cNvSpPr>
          <p:nvPr/>
        </p:nvSpPr>
        <p:spPr bwMode="auto">
          <a:xfrm>
            <a:off x="34290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1" name="Freeform 79"/>
          <p:cNvSpPr>
            <a:spLocks/>
          </p:cNvSpPr>
          <p:nvPr/>
        </p:nvSpPr>
        <p:spPr bwMode="auto">
          <a:xfrm>
            <a:off x="3657600" y="24384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2" name="Freeform 80"/>
          <p:cNvSpPr>
            <a:spLocks/>
          </p:cNvSpPr>
          <p:nvPr/>
        </p:nvSpPr>
        <p:spPr bwMode="auto">
          <a:xfrm>
            <a:off x="39624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3" name="Freeform 81"/>
          <p:cNvSpPr>
            <a:spLocks/>
          </p:cNvSpPr>
          <p:nvPr/>
        </p:nvSpPr>
        <p:spPr bwMode="auto">
          <a:xfrm>
            <a:off x="43434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4" name="Freeform 82"/>
          <p:cNvSpPr>
            <a:spLocks/>
          </p:cNvSpPr>
          <p:nvPr/>
        </p:nvSpPr>
        <p:spPr bwMode="auto">
          <a:xfrm>
            <a:off x="3124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5" name="Freeform 83"/>
          <p:cNvSpPr>
            <a:spLocks/>
          </p:cNvSpPr>
          <p:nvPr/>
        </p:nvSpPr>
        <p:spPr bwMode="auto">
          <a:xfrm rot="3498587">
            <a:off x="3581400" y="2286000"/>
            <a:ext cx="457200" cy="13716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6" name="Freeform 84"/>
          <p:cNvSpPr>
            <a:spLocks/>
          </p:cNvSpPr>
          <p:nvPr/>
        </p:nvSpPr>
        <p:spPr bwMode="auto">
          <a:xfrm rot="3498587">
            <a:off x="4114800" y="2590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7" name="Freeform 85"/>
          <p:cNvSpPr>
            <a:spLocks/>
          </p:cNvSpPr>
          <p:nvPr/>
        </p:nvSpPr>
        <p:spPr bwMode="auto">
          <a:xfrm rot="3498587">
            <a:off x="3962400" y="19812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8" name="Freeform 86"/>
          <p:cNvSpPr>
            <a:spLocks/>
          </p:cNvSpPr>
          <p:nvPr/>
        </p:nvSpPr>
        <p:spPr bwMode="auto">
          <a:xfrm rot="20293217">
            <a:off x="3962400" y="2286000"/>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89" name="Freeform 87"/>
          <p:cNvSpPr>
            <a:spLocks/>
          </p:cNvSpPr>
          <p:nvPr/>
        </p:nvSpPr>
        <p:spPr bwMode="auto">
          <a:xfrm rot="20293217">
            <a:off x="3368675" y="2176463"/>
            <a:ext cx="457200" cy="2209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90" name="Freeform 88"/>
          <p:cNvSpPr>
            <a:spLocks/>
          </p:cNvSpPr>
          <p:nvPr/>
        </p:nvSpPr>
        <p:spPr bwMode="auto">
          <a:xfrm rot="20293217">
            <a:off x="3962400" y="2971800"/>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0991" name="Line 89"/>
          <p:cNvSpPr>
            <a:spLocks noChangeShapeType="1"/>
          </p:cNvSpPr>
          <p:nvPr/>
        </p:nvSpPr>
        <p:spPr bwMode="auto">
          <a:xfrm>
            <a:off x="3276600" y="14478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92" name="Line 90"/>
          <p:cNvSpPr>
            <a:spLocks noChangeShapeType="1"/>
          </p:cNvSpPr>
          <p:nvPr/>
        </p:nvSpPr>
        <p:spPr bwMode="auto">
          <a:xfrm>
            <a:off x="3200400" y="1371600"/>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93" name="Line 91"/>
          <p:cNvSpPr>
            <a:spLocks noChangeShapeType="1"/>
          </p:cNvSpPr>
          <p:nvPr/>
        </p:nvSpPr>
        <p:spPr bwMode="auto">
          <a:xfrm>
            <a:off x="3352800" y="1371600"/>
            <a:ext cx="685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94" name="Line 92"/>
          <p:cNvSpPr>
            <a:spLocks noChangeShapeType="1"/>
          </p:cNvSpPr>
          <p:nvPr/>
        </p:nvSpPr>
        <p:spPr bwMode="auto">
          <a:xfrm>
            <a:off x="3505200" y="1295400"/>
            <a:ext cx="11430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95" name="Line 93"/>
          <p:cNvSpPr>
            <a:spLocks noChangeShapeType="1"/>
          </p:cNvSpPr>
          <p:nvPr/>
        </p:nvSpPr>
        <p:spPr bwMode="auto">
          <a:xfrm>
            <a:off x="3429000" y="1371600"/>
            <a:ext cx="6858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0996" name="Line 94"/>
          <p:cNvSpPr>
            <a:spLocks noChangeShapeType="1"/>
          </p:cNvSpPr>
          <p:nvPr/>
        </p:nvSpPr>
        <p:spPr bwMode="auto">
          <a:xfrm>
            <a:off x="3124200" y="2209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7" name="Line 95"/>
          <p:cNvSpPr>
            <a:spLocks noChangeShapeType="1"/>
          </p:cNvSpPr>
          <p:nvPr/>
        </p:nvSpPr>
        <p:spPr bwMode="auto">
          <a:xfrm>
            <a:off x="3352800" y="20574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8" name="Line 96"/>
          <p:cNvSpPr>
            <a:spLocks noChangeShapeType="1"/>
          </p:cNvSpPr>
          <p:nvPr/>
        </p:nvSpPr>
        <p:spPr bwMode="auto">
          <a:xfrm>
            <a:off x="4572000" y="20574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0999" name="Line 97"/>
          <p:cNvSpPr>
            <a:spLocks noChangeShapeType="1"/>
          </p:cNvSpPr>
          <p:nvPr/>
        </p:nvSpPr>
        <p:spPr bwMode="auto">
          <a:xfrm>
            <a:off x="4114800" y="20574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00" name="Line 98"/>
          <p:cNvSpPr>
            <a:spLocks noChangeShapeType="1"/>
          </p:cNvSpPr>
          <p:nvPr/>
        </p:nvSpPr>
        <p:spPr bwMode="auto">
          <a:xfrm>
            <a:off x="4038600" y="22860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01" name="AutoShape 99"/>
          <p:cNvSpPr>
            <a:spLocks noChangeArrowheads="1"/>
          </p:cNvSpPr>
          <p:nvPr/>
        </p:nvSpPr>
        <p:spPr bwMode="auto">
          <a:xfrm>
            <a:off x="7527925" y="1709738"/>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1002" name="Freeform 100"/>
          <p:cNvSpPr>
            <a:spLocks/>
          </p:cNvSpPr>
          <p:nvPr/>
        </p:nvSpPr>
        <p:spPr bwMode="auto">
          <a:xfrm rot="5894906">
            <a:off x="8366125" y="17097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3" name="Freeform 101"/>
          <p:cNvSpPr>
            <a:spLocks/>
          </p:cNvSpPr>
          <p:nvPr/>
        </p:nvSpPr>
        <p:spPr bwMode="auto">
          <a:xfrm rot="3498587">
            <a:off x="8518525" y="24717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4" name="Freeform 102"/>
          <p:cNvSpPr>
            <a:spLocks/>
          </p:cNvSpPr>
          <p:nvPr/>
        </p:nvSpPr>
        <p:spPr bwMode="auto">
          <a:xfrm rot="5894906">
            <a:off x="8366125" y="23955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5" name="Freeform 103"/>
          <p:cNvSpPr>
            <a:spLocks/>
          </p:cNvSpPr>
          <p:nvPr/>
        </p:nvSpPr>
        <p:spPr bwMode="auto">
          <a:xfrm rot="16607703">
            <a:off x="8442325" y="19383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6" name="Freeform 104"/>
          <p:cNvSpPr>
            <a:spLocks/>
          </p:cNvSpPr>
          <p:nvPr/>
        </p:nvSpPr>
        <p:spPr bwMode="auto">
          <a:xfrm rot="5894906">
            <a:off x="8366125" y="3005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7" name="Freeform 105"/>
          <p:cNvSpPr>
            <a:spLocks/>
          </p:cNvSpPr>
          <p:nvPr/>
        </p:nvSpPr>
        <p:spPr bwMode="auto">
          <a:xfrm rot="16607703">
            <a:off x="8442325" y="2624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8" name="Freeform 106"/>
          <p:cNvSpPr>
            <a:spLocks/>
          </p:cNvSpPr>
          <p:nvPr/>
        </p:nvSpPr>
        <p:spPr bwMode="auto">
          <a:xfrm>
            <a:off x="92043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09" name="Freeform 107"/>
          <p:cNvSpPr>
            <a:spLocks/>
          </p:cNvSpPr>
          <p:nvPr/>
        </p:nvSpPr>
        <p:spPr bwMode="auto">
          <a:xfrm>
            <a:off x="79851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0" name="Freeform 108"/>
          <p:cNvSpPr>
            <a:spLocks/>
          </p:cNvSpPr>
          <p:nvPr/>
        </p:nvSpPr>
        <p:spPr bwMode="auto">
          <a:xfrm>
            <a:off x="8213725" y="24717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1" name="Freeform 109"/>
          <p:cNvSpPr>
            <a:spLocks/>
          </p:cNvSpPr>
          <p:nvPr/>
        </p:nvSpPr>
        <p:spPr bwMode="auto">
          <a:xfrm>
            <a:off x="85185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2" name="Freeform 110"/>
          <p:cNvSpPr>
            <a:spLocks/>
          </p:cNvSpPr>
          <p:nvPr/>
        </p:nvSpPr>
        <p:spPr bwMode="auto">
          <a:xfrm>
            <a:off x="88995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3" name="Freeform 111"/>
          <p:cNvSpPr>
            <a:spLocks/>
          </p:cNvSpPr>
          <p:nvPr/>
        </p:nvSpPr>
        <p:spPr bwMode="auto">
          <a:xfrm>
            <a:off x="76803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4" name="Freeform 112"/>
          <p:cNvSpPr>
            <a:spLocks/>
          </p:cNvSpPr>
          <p:nvPr/>
        </p:nvSpPr>
        <p:spPr bwMode="auto">
          <a:xfrm rot="3498587">
            <a:off x="8137525" y="2319338"/>
            <a:ext cx="457200" cy="13716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5" name="Freeform 113"/>
          <p:cNvSpPr>
            <a:spLocks/>
          </p:cNvSpPr>
          <p:nvPr/>
        </p:nvSpPr>
        <p:spPr bwMode="auto">
          <a:xfrm rot="3498587">
            <a:off x="8670925" y="2624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6" name="Freeform 114"/>
          <p:cNvSpPr>
            <a:spLocks/>
          </p:cNvSpPr>
          <p:nvPr/>
        </p:nvSpPr>
        <p:spPr bwMode="auto">
          <a:xfrm rot="3498587">
            <a:off x="8518525" y="20145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7" name="Freeform 115"/>
          <p:cNvSpPr>
            <a:spLocks/>
          </p:cNvSpPr>
          <p:nvPr/>
        </p:nvSpPr>
        <p:spPr bwMode="auto">
          <a:xfrm rot="20293217">
            <a:off x="8518525" y="2319338"/>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8" name="Freeform 116"/>
          <p:cNvSpPr>
            <a:spLocks/>
          </p:cNvSpPr>
          <p:nvPr/>
        </p:nvSpPr>
        <p:spPr bwMode="auto">
          <a:xfrm rot="20293217">
            <a:off x="7924800" y="2209800"/>
            <a:ext cx="457200" cy="2209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19" name="Freeform 117"/>
          <p:cNvSpPr>
            <a:spLocks/>
          </p:cNvSpPr>
          <p:nvPr/>
        </p:nvSpPr>
        <p:spPr bwMode="auto">
          <a:xfrm rot="20293217">
            <a:off x="8518525" y="3005138"/>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020" name="Line 118"/>
          <p:cNvSpPr>
            <a:spLocks noChangeShapeType="1"/>
          </p:cNvSpPr>
          <p:nvPr/>
        </p:nvSpPr>
        <p:spPr bwMode="auto">
          <a:xfrm>
            <a:off x="9220200" y="33528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21" name="Line 119"/>
          <p:cNvSpPr>
            <a:spLocks noChangeShapeType="1"/>
          </p:cNvSpPr>
          <p:nvPr/>
        </p:nvSpPr>
        <p:spPr bwMode="auto">
          <a:xfrm>
            <a:off x="8458200" y="40386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22" name="Line 120"/>
          <p:cNvSpPr>
            <a:spLocks noChangeShapeType="1"/>
          </p:cNvSpPr>
          <p:nvPr/>
        </p:nvSpPr>
        <p:spPr bwMode="auto">
          <a:xfrm>
            <a:off x="7543800" y="32766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23" name="Line 121"/>
          <p:cNvSpPr>
            <a:spLocks noChangeShapeType="1"/>
          </p:cNvSpPr>
          <p:nvPr/>
        </p:nvSpPr>
        <p:spPr bwMode="auto">
          <a:xfrm>
            <a:off x="7924800" y="26670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1024" name="Line 122"/>
          <p:cNvSpPr>
            <a:spLocks noChangeShapeType="1"/>
          </p:cNvSpPr>
          <p:nvPr/>
        </p:nvSpPr>
        <p:spPr bwMode="auto">
          <a:xfrm>
            <a:off x="8915400" y="42672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13050606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AutoShape 2"/>
          <p:cNvSpPr>
            <a:spLocks noChangeArrowheads="1"/>
          </p:cNvSpPr>
          <p:nvPr/>
        </p:nvSpPr>
        <p:spPr bwMode="auto">
          <a:xfrm>
            <a:off x="5715000" y="2819400"/>
            <a:ext cx="1143000" cy="304800"/>
          </a:xfrm>
          <a:prstGeom prst="rightArrowCallout">
            <a:avLst>
              <a:gd name="adj1" fmla="val 25000"/>
              <a:gd name="adj2" fmla="val 25000"/>
              <a:gd name="adj3" fmla="val 62500"/>
              <a:gd name="adj4" fmla="val 66667"/>
            </a:avLst>
          </a:prstGeom>
          <a:solidFill>
            <a:schemeClr val="bg2"/>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3010" name="Text Box 3"/>
          <p:cNvSpPr txBox="1">
            <a:spLocks noChangeArrowheads="1"/>
          </p:cNvSpPr>
          <p:nvPr/>
        </p:nvSpPr>
        <p:spPr bwMode="auto">
          <a:xfrm>
            <a:off x="2209800" y="1600200"/>
            <a:ext cx="5334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600"/>
              <a:t> </a:t>
            </a:r>
            <a:endParaRPr lang="en-US" altLang="en-US"/>
          </a:p>
        </p:txBody>
      </p:sp>
      <p:sp>
        <p:nvSpPr>
          <p:cNvPr id="43011" name="Text Box 4"/>
          <p:cNvSpPr txBox="1">
            <a:spLocks noChangeArrowheads="1"/>
          </p:cNvSpPr>
          <p:nvPr/>
        </p:nvSpPr>
        <p:spPr bwMode="auto">
          <a:xfrm>
            <a:off x="2133600" y="3962400"/>
            <a:ext cx="60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4400"/>
              <a:t> </a:t>
            </a:r>
            <a:endParaRPr lang="en-US" altLang="en-US" sz="3200"/>
          </a:p>
        </p:txBody>
      </p:sp>
      <p:sp>
        <p:nvSpPr>
          <p:cNvPr id="43012" name="Text Box 5"/>
          <p:cNvSpPr txBox="1">
            <a:spLocks noChangeArrowheads="1"/>
          </p:cNvSpPr>
          <p:nvPr/>
        </p:nvSpPr>
        <p:spPr bwMode="auto">
          <a:xfrm>
            <a:off x="4229100" y="370734"/>
            <a:ext cx="3352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800" dirty="0">
                <a:latin typeface="Marker Felt" charset="0"/>
              </a:rPr>
              <a:t>Gel Electrophoresis</a:t>
            </a:r>
            <a:endParaRPr lang="en-US" altLang="en-US" sz="2800" dirty="0"/>
          </a:p>
        </p:txBody>
      </p:sp>
      <p:sp>
        <p:nvSpPr>
          <p:cNvPr id="43013" name="Text Box 6"/>
          <p:cNvSpPr txBox="1">
            <a:spLocks noChangeArrowheads="1"/>
          </p:cNvSpPr>
          <p:nvPr/>
        </p:nvSpPr>
        <p:spPr bwMode="auto">
          <a:xfrm>
            <a:off x="2590800" y="838200"/>
            <a:ext cx="1905000" cy="7078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000">
                <a:latin typeface="Marker Felt" charset="0"/>
              </a:rPr>
              <a:t>DNA fragments</a:t>
            </a:r>
            <a:endParaRPr lang="en-US" altLang="en-US"/>
          </a:p>
        </p:txBody>
      </p:sp>
      <p:sp>
        <p:nvSpPr>
          <p:cNvPr id="43014" name="Line 7"/>
          <p:cNvSpPr>
            <a:spLocks noChangeShapeType="1"/>
          </p:cNvSpPr>
          <p:nvPr/>
        </p:nvSpPr>
        <p:spPr bwMode="auto">
          <a:xfrm>
            <a:off x="4572000" y="20574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5" name="Line 8"/>
          <p:cNvSpPr>
            <a:spLocks noChangeShapeType="1"/>
          </p:cNvSpPr>
          <p:nvPr/>
        </p:nvSpPr>
        <p:spPr bwMode="auto">
          <a:xfrm>
            <a:off x="3429000" y="20574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6" name="Line 9"/>
          <p:cNvSpPr>
            <a:spLocks noChangeShapeType="1"/>
          </p:cNvSpPr>
          <p:nvPr/>
        </p:nvSpPr>
        <p:spPr bwMode="auto">
          <a:xfrm>
            <a:off x="3200400" y="2209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7" name="Line 10"/>
          <p:cNvSpPr>
            <a:spLocks noChangeShapeType="1"/>
          </p:cNvSpPr>
          <p:nvPr/>
        </p:nvSpPr>
        <p:spPr bwMode="auto">
          <a:xfrm>
            <a:off x="3886200" y="22860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8" name="Line 11"/>
          <p:cNvSpPr>
            <a:spLocks noChangeShapeType="1"/>
          </p:cNvSpPr>
          <p:nvPr/>
        </p:nvSpPr>
        <p:spPr bwMode="auto">
          <a:xfrm>
            <a:off x="4114800" y="20574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19" name="Line 12"/>
          <p:cNvSpPr>
            <a:spLocks noChangeShapeType="1"/>
          </p:cNvSpPr>
          <p:nvPr/>
        </p:nvSpPr>
        <p:spPr bwMode="auto">
          <a:xfrm flipH="1" flipV="1">
            <a:off x="2514600" y="3048000"/>
            <a:ext cx="838200" cy="533400"/>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20" name="Text Box 13"/>
          <p:cNvSpPr txBox="1">
            <a:spLocks noChangeArrowheads="1"/>
          </p:cNvSpPr>
          <p:nvPr/>
        </p:nvSpPr>
        <p:spPr bwMode="auto">
          <a:xfrm>
            <a:off x="1564395" y="2057400"/>
            <a:ext cx="1255005"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800" dirty="0">
                <a:latin typeface="Marker Felt" charset="0"/>
              </a:rPr>
              <a:t>Agarose gel fibers</a:t>
            </a:r>
            <a:endParaRPr lang="en-US" altLang="en-US" sz="2000" dirty="0"/>
          </a:p>
        </p:txBody>
      </p:sp>
      <p:sp>
        <p:nvSpPr>
          <p:cNvPr id="43021" name="AutoShape 15"/>
          <p:cNvSpPr>
            <a:spLocks noChangeArrowheads="1"/>
          </p:cNvSpPr>
          <p:nvPr/>
        </p:nvSpPr>
        <p:spPr bwMode="auto">
          <a:xfrm>
            <a:off x="2971800" y="1676400"/>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3022" name="Freeform 16"/>
          <p:cNvSpPr>
            <a:spLocks/>
          </p:cNvSpPr>
          <p:nvPr/>
        </p:nvSpPr>
        <p:spPr bwMode="auto">
          <a:xfrm rot="5894906">
            <a:off x="3810000" y="16764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3" name="Freeform 17"/>
          <p:cNvSpPr>
            <a:spLocks/>
          </p:cNvSpPr>
          <p:nvPr/>
        </p:nvSpPr>
        <p:spPr bwMode="auto">
          <a:xfrm rot="3498587">
            <a:off x="3962400" y="24384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4" name="Freeform 18"/>
          <p:cNvSpPr>
            <a:spLocks/>
          </p:cNvSpPr>
          <p:nvPr/>
        </p:nvSpPr>
        <p:spPr bwMode="auto">
          <a:xfrm rot="5894906">
            <a:off x="3810000" y="23622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5" name="Freeform 19"/>
          <p:cNvSpPr>
            <a:spLocks/>
          </p:cNvSpPr>
          <p:nvPr/>
        </p:nvSpPr>
        <p:spPr bwMode="auto">
          <a:xfrm rot="16607703">
            <a:off x="3886200" y="19050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6" name="Freeform 20"/>
          <p:cNvSpPr>
            <a:spLocks/>
          </p:cNvSpPr>
          <p:nvPr/>
        </p:nvSpPr>
        <p:spPr bwMode="auto">
          <a:xfrm rot="5894906">
            <a:off x="3810000" y="2971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7" name="Freeform 21"/>
          <p:cNvSpPr>
            <a:spLocks/>
          </p:cNvSpPr>
          <p:nvPr/>
        </p:nvSpPr>
        <p:spPr bwMode="auto">
          <a:xfrm rot="16607703">
            <a:off x="3886200" y="2590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8" name="Freeform 22"/>
          <p:cNvSpPr>
            <a:spLocks/>
          </p:cNvSpPr>
          <p:nvPr/>
        </p:nvSpPr>
        <p:spPr bwMode="auto">
          <a:xfrm>
            <a:off x="4648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29" name="Freeform 23"/>
          <p:cNvSpPr>
            <a:spLocks/>
          </p:cNvSpPr>
          <p:nvPr/>
        </p:nvSpPr>
        <p:spPr bwMode="auto">
          <a:xfrm>
            <a:off x="34290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0" name="Freeform 24"/>
          <p:cNvSpPr>
            <a:spLocks/>
          </p:cNvSpPr>
          <p:nvPr/>
        </p:nvSpPr>
        <p:spPr bwMode="auto">
          <a:xfrm>
            <a:off x="3657600" y="24384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1" name="Freeform 25"/>
          <p:cNvSpPr>
            <a:spLocks/>
          </p:cNvSpPr>
          <p:nvPr/>
        </p:nvSpPr>
        <p:spPr bwMode="auto">
          <a:xfrm>
            <a:off x="39624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2" name="Freeform 26"/>
          <p:cNvSpPr>
            <a:spLocks/>
          </p:cNvSpPr>
          <p:nvPr/>
        </p:nvSpPr>
        <p:spPr bwMode="auto">
          <a:xfrm>
            <a:off x="43434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3" name="Freeform 27"/>
          <p:cNvSpPr>
            <a:spLocks/>
          </p:cNvSpPr>
          <p:nvPr/>
        </p:nvSpPr>
        <p:spPr bwMode="auto">
          <a:xfrm>
            <a:off x="3124200" y="2362200"/>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4" name="Freeform 28"/>
          <p:cNvSpPr>
            <a:spLocks/>
          </p:cNvSpPr>
          <p:nvPr/>
        </p:nvSpPr>
        <p:spPr bwMode="auto">
          <a:xfrm rot="3498587">
            <a:off x="3581400" y="2286000"/>
            <a:ext cx="457200" cy="13716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5" name="Freeform 29"/>
          <p:cNvSpPr>
            <a:spLocks/>
          </p:cNvSpPr>
          <p:nvPr/>
        </p:nvSpPr>
        <p:spPr bwMode="auto">
          <a:xfrm rot="3498587">
            <a:off x="4114800" y="25908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6" name="Freeform 30"/>
          <p:cNvSpPr>
            <a:spLocks/>
          </p:cNvSpPr>
          <p:nvPr/>
        </p:nvSpPr>
        <p:spPr bwMode="auto">
          <a:xfrm rot="3498587">
            <a:off x="3962400" y="1981200"/>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7" name="Freeform 31"/>
          <p:cNvSpPr>
            <a:spLocks/>
          </p:cNvSpPr>
          <p:nvPr/>
        </p:nvSpPr>
        <p:spPr bwMode="auto">
          <a:xfrm rot="20293217">
            <a:off x="3962400" y="2286000"/>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8" name="Freeform 32"/>
          <p:cNvSpPr>
            <a:spLocks/>
          </p:cNvSpPr>
          <p:nvPr/>
        </p:nvSpPr>
        <p:spPr bwMode="auto">
          <a:xfrm rot="20293217">
            <a:off x="3368675" y="2176463"/>
            <a:ext cx="457200" cy="2209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39" name="Freeform 33"/>
          <p:cNvSpPr>
            <a:spLocks/>
          </p:cNvSpPr>
          <p:nvPr/>
        </p:nvSpPr>
        <p:spPr bwMode="auto">
          <a:xfrm rot="20293217">
            <a:off x="3962400" y="2971800"/>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40" name="Line 34"/>
          <p:cNvSpPr>
            <a:spLocks noChangeShapeType="1"/>
          </p:cNvSpPr>
          <p:nvPr/>
        </p:nvSpPr>
        <p:spPr bwMode="auto">
          <a:xfrm>
            <a:off x="3276600" y="1447800"/>
            <a:ext cx="228600" cy="5334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41" name="Line 35"/>
          <p:cNvSpPr>
            <a:spLocks noChangeShapeType="1"/>
          </p:cNvSpPr>
          <p:nvPr/>
        </p:nvSpPr>
        <p:spPr bwMode="auto">
          <a:xfrm>
            <a:off x="3200400" y="1371600"/>
            <a:ext cx="152400" cy="7620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42" name="Line 36"/>
          <p:cNvSpPr>
            <a:spLocks noChangeShapeType="1"/>
          </p:cNvSpPr>
          <p:nvPr/>
        </p:nvSpPr>
        <p:spPr bwMode="auto">
          <a:xfrm>
            <a:off x="3352800" y="1371600"/>
            <a:ext cx="685800" cy="8382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43" name="Line 37"/>
          <p:cNvSpPr>
            <a:spLocks noChangeShapeType="1"/>
          </p:cNvSpPr>
          <p:nvPr/>
        </p:nvSpPr>
        <p:spPr bwMode="auto">
          <a:xfrm>
            <a:off x="3505200" y="1295400"/>
            <a:ext cx="1143000" cy="6858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44" name="Line 38"/>
          <p:cNvSpPr>
            <a:spLocks noChangeShapeType="1"/>
          </p:cNvSpPr>
          <p:nvPr/>
        </p:nvSpPr>
        <p:spPr bwMode="auto">
          <a:xfrm>
            <a:off x="3429000" y="1371600"/>
            <a:ext cx="685800" cy="609600"/>
          </a:xfrm>
          <a:prstGeom prst="line">
            <a:avLst/>
          </a:prstGeom>
          <a:noFill/>
          <a:ln w="9525">
            <a:solidFill>
              <a:schemeClr val="tx1"/>
            </a:solidFill>
            <a:round/>
            <a:headEnd/>
            <a:tailEnd type="triangle" w="med" len="med"/>
          </a:ln>
          <a:extLst>
            <a:ext uri="{909E8E84-426E-40DD-AFC4-6F175D3DCCD1}">
              <a14:hiddenFill xmlns:a14="http://schemas.microsoft.com/office/drawing/2010/main">
                <a:noFill/>
              </a14:hiddenFill>
            </a:ext>
          </a:extLst>
        </p:spPr>
        <p:txBody>
          <a:bodyPr wrap="none" anchor="ctr"/>
          <a:lstStyle/>
          <a:p>
            <a:endParaRPr lang="en-US"/>
          </a:p>
        </p:txBody>
      </p:sp>
      <p:sp>
        <p:nvSpPr>
          <p:cNvPr id="43045" name="Line 39"/>
          <p:cNvSpPr>
            <a:spLocks noChangeShapeType="1"/>
          </p:cNvSpPr>
          <p:nvPr/>
        </p:nvSpPr>
        <p:spPr bwMode="auto">
          <a:xfrm>
            <a:off x="3124200" y="22098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46" name="Line 40"/>
          <p:cNvSpPr>
            <a:spLocks noChangeShapeType="1"/>
          </p:cNvSpPr>
          <p:nvPr/>
        </p:nvSpPr>
        <p:spPr bwMode="auto">
          <a:xfrm>
            <a:off x="3352800" y="20574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47" name="Line 41"/>
          <p:cNvSpPr>
            <a:spLocks noChangeShapeType="1"/>
          </p:cNvSpPr>
          <p:nvPr/>
        </p:nvSpPr>
        <p:spPr bwMode="auto">
          <a:xfrm>
            <a:off x="4572000" y="20574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48" name="Line 42"/>
          <p:cNvSpPr>
            <a:spLocks noChangeShapeType="1"/>
          </p:cNvSpPr>
          <p:nvPr/>
        </p:nvSpPr>
        <p:spPr bwMode="auto">
          <a:xfrm>
            <a:off x="4114800" y="20574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49" name="Line 43"/>
          <p:cNvSpPr>
            <a:spLocks noChangeShapeType="1"/>
          </p:cNvSpPr>
          <p:nvPr/>
        </p:nvSpPr>
        <p:spPr bwMode="auto">
          <a:xfrm>
            <a:off x="4038600" y="22860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50" name="AutoShape 44"/>
          <p:cNvSpPr>
            <a:spLocks noChangeArrowheads="1"/>
          </p:cNvSpPr>
          <p:nvPr/>
        </p:nvSpPr>
        <p:spPr bwMode="auto">
          <a:xfrm>
            <a:off x="7527925" y="1709738"/>
            <a:ext cx="2209800" cy="2667000"/>
          </a:xfrm>
          <a:prstGeom prst="can">
            <a:avLst>
              <a:gd name="adj" fmla="val 30172"/>
            </a:avLst>
          </a:prstGeom>
          <a:solidFill>
            <a:schemeClr val="folHlink"/>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3051" name="Freeform 45"/>
          <p:cNvSpPr>
            <a:spLocks/>
          </p:cNvSpPr>
          <p:nvPr/>
        </p:nvSpPr>
        <p:spPr bwMode="auto">
          <a:xfrm rot="5894906">
            <a:off x="8366125" y="17097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2" name="Freeform 46"/>
          <p:cNvSpPr>
            <a:spLocks/>
          </p:cNvSpPr>
          <p:nvPr/>
        </p:nvSpPr>
        <p:spPr bwMode="auto">
          <a:xfrm rot="3498587">
            <a:off x="8518525" y="24717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3" name="Freeform 47"/>
          <p:cNvSpPr>
            <a:spLocks/>
          </p:cNvSpPr>
          <p:nvPr/>
        </p:nvSpPr>
        <p:spPr bwMode="auto">
          <a:xfrm rot="5894906">
            <a:off x="8366125" y="23955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4" name="Freeform 48"/>
          <p:cNvSpPr>
            <a:spLocks/>
          </p:cNvSpPr>
          <p:nvPr/>
        </p:nvSpPr>
        <p:spPr bwMode="auto">
          <a:xfrm rot="16607703">
            <a:off x="8442325" y="19383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5" name="Freeform 49"/>
          <p:cNvSpPr>
            <a:spLocks/>
          </p:cNvSpPr>
          <p:nvPr/>
        </p:nvSpPr>
        <p:spPr bwMode="auto">
          <a:xfrm rot="5894906">
            <a:off x="8366125" y="3005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6" name="Freeform 50"/>
          <p:cNvSpPr>
            <a:spLocks/>
          </p:cNvSpPr>
          <p:nvPr/>
        </p:nvSpPr>
        <p:spPr bwMode="auto">
          <a:xfrm rot="16607703">
            <a:off x="8442325" y="2624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7" name="Freeform 51"/>
          <p:cNvSpPr>
            <a:spLocks/>
          </p:cNvSpPr>
          <p:nvPr/>
        </p:nvSpPr>
        <p:spPr bwMode="auto">
          <a:xfrm>
            <a:off x="92043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8" name="Freeform 52"/>
          <p:cNvSpPr>
            <a:spLocks/>
          </p:cNvSpPr>
          <p:nvPr/>
        </p:nvSpPr>
        <p:spPr bwMode="auto">
          <a:xfrm>
            <a:off x="79851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59" name="Freeform 53"/>
          <p:cNvSpPr>
            <a:spLocks/>
          </p:cNvSpPr>
          <p:nvPr/>
        </p:nvSpPr>
        <p:spPr bwMode="auto">
          <a:xfrm>
            <a:off x="8213725" y="24717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0" name="Freeform 54"/>
          <p:cNvSpPr>
            <a:spLocks/>
          </p:cNvSpPr>
          <p:nvPr/>
        </p:nvSpPr>
        <p:spPr bwMode="auto">
          <a:xfrm>
            <a:off x="85185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1" name="Freeform 55"/>
          <p:cNvSpPr>
            <a:spLocks/>
          </p:cNvSpPr>
          <p:nvPr/>
        </p:nvSpPr>
        <p:spPr bwMode="auto">
          <a:xfrm>
            <a:off x="88995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2" name="Freeform 56"/>
          <p:cNvSpPr>
            <a:spLocks/>
          </p:cNvSpPr>
          <p:nvPr/>
        </p:nvSpPr>
        <p:spPr bwMode="auto">
          <a:xfrm>
            <a:off x="7680325" y="2395538"/>
            <a:ext cx="419100" cy="1828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3" name="Freeform 57"/>
          <p:cNvSpPr>
            <a:spLocks/>
          </p:cNvSpPr>
          <p:nvPr/>
        </p:nvSpPr>
        <p:spPr bwMode="auto">
          <a:xfrm rot="3498587">
            <a:off x="8137525" y="2319338"/>
            <a:ext cx="457200" cy="13716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4" name="Freeform 58"/>
          <p:cNvSpPr>
            <a:spLocks/>
          </p:cNvSpPr>
          <p:nvPr/>
        </p:nvSpPr>
        <p:spPr bwMode="auto">
          <a:xfrm rot="3498587">
            <a:off x="8670925" y="26241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5" name="Freeform 59"/>
          <p:cNvSpPr>
            <a:spLocks/>
          </p:cNvSpPr>
          <p:nvPr/>
        </p:nvSpPr>
        <p:spPr bwMode="auto">
          <a:xfrm rot="3498587">
            <a:off x="8518525" y="2014538"/>
            <a:ext cx="457200" cy="19812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6" name="Freeform 60"/>
          <p:cNvSpPr>
            <a:spLocks/>
          </p:cNvSpPr>
          <p:nvPr/>
        </p:nvSpPr>
        <p:spPr bwMode="auto">
          <a:xfrm rot="20293217">
            <a:off x="8518525" y="2319338"/>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7" name="Freeform 61"/>
          <p:cNvSpPr>
            <a:spLocks/>
          </p:cNvSpPr>
          <p:nvPr/>
        </p:nvSpPr>
        <p:spPr bwMode="auto">
          <a:xfrm rot="20293217">
            <a:off x="7924800" y="2209800"/>
            <a:ext cx="457200" cy="22098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8" name="Freeform 62"/>
          <p:cNvSpPr>
            <a:spLocks/>
          </p:cNvSpPr>
          <p:nvPr/>
        </p:nvSpPr>
        <p:spPr bwMode="auto">
          <a:xfrm rot="20293217">
            <a:off x="8518525" y="3005138"/>
            <a:ext cx="457200" cy="1295400"/>
          </a:xfrm>
          <a:custGeom>
            <a:avLst/>
            <a:gdLst>
              <a:gd name="T0" fmla="*/ 2147483647 w 264"/>
              <a:gd name="T1" fmla="*/ 0 h 1152"/>
              <a:gd name="T2" fmla="*/ 2147483647 w 264"/>
              <a:gd name="T3" fmla="*/ 2147483647 h 1152"/>
              <a:gd name="T4" fmla="*/ 2147483647 w 264"/>
              <a:gd name="T5" fmla="*/ 2147483647 h 1152"/>
              <a:gd name="T6" fmla="*/ 2147483647 w 264"/>
              <a:gd name="T7" fmla="*/ 2147483647 h 1152"/>
              <a:gd name="T8" fmla="*/ 2147483647 w 264"/>
              <a:gd name="T9" fmla="*/ 2147483647 h 1152"/>
              <a:gd name="T10" fmla="*/ 2147483647 w 264"/>
              <a:gd name="T11" fmla="*/ 2147483647 h 1152"/>
              <a:gd name="T12" fmla="*/ 2147483647 w 264"/>
              <a:gd name="T13" fmla="*/ 2147483647 h 1152"/>
              <a:gd name="T14" fmla="*/ 2147483647 w 264"/>
              <a:gd name="T15" fmla="*/ 2147483647 h 1152"/>
              <a:gd name="T16" fmla="*/ 2147483647 w 264"/>
              <a:gd name="T17" fmla="*/ 2147483647 h 1152"/>
              <a:gd name="T18" fmla="*/ 2147483647 w 264"/>
              <a:gd name="T19" fmla="*/ 2147483647 h 1152"/>
              <a:gd name="T20" fmla="*/ 2147483647 w 264"/>
              <a:gd name="T21" fmla="*/ 2147483647 h 1152"/>
              <a:gd name="T22" fmla="*/ 2147483647 w 264"/>
              <a:gd name="T23" fmla="*/ 2147483647 h 1152"/>
              <a:gd name="T24" fmla="*/ 2147483647 w 264"/>
              <a:gd name="T25" fmla="*/ 2147483647 h 1152"/>
              <a:gd name="T26" fmla="*/ 2147483647 w 264"/>
              <a:gd name="T27" fmla="*/ 2147483647 h 1152"/>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w 264"/>
              <a:gd name="T43" fmla="*/ 0 h 1152"/>
              <a:gd name="T44" fmla="*/ 264 w 264"/>
              <a:gd name="T45" fmla="*/ 1152 h 1152"/>
            </a:gdLst>
            <a:ahLst/>
            <a:cxnLst>
              <a:cxn ang="T28">
                <a:pos x="T0" y="T1"/>
              </a:cxn>
              <a:cxn ang="T29">
                <a:pos x="T2" y="T3"/>
              </a:cxn>
              <a:cxn ang="T30">
                <a:pos x="T4" y="T5"/>
              </a:cxn>
              <a:cxn ang="T31">
                <a:pos x="T6" y="T7"/>
              </a:cxn>
              <a:cxn ang="T32">
                <a:pos x="T8" y="T9"/>
              </a:cxn>
              <a:cxn ang="T33">
                <a:pos x="T10" y="T11"/>
              </a:cxn>
              <a:cxn ang="T34">
                <a:pos x="T12" y="T13"/>
              </a:cxn>
              <a:cxn ang="T35">
                <a:pos x="T14" y="T15"/>
              </a:cxn>
              <a:cxn ang="T36">
                <a:pos x="T16" y="T17"/>
              </a:cxn>
              <a:cxn ang="T37">
                <a:pos x="T18" y="T19"/>
              </a:cxn>
              <a:cxn ang="T38">
                <a:pos x="T20" y="T21"/>
              </a:cxn>
              <a:cxn ang="T39">
                <a:pos x="T22" y="T23"/>
              </a:cxn>
              <a:cxn ang="T40">
                <a:pos x="T24" y="T25"/>
              </a:cxn>
              <a:cxn ang="T41">
                <a:pos x="T26" y="T27"/>
              </a:cxn>
            </a:cxnLst>
            <a:rect l="T42" t="T43" r="T44" b="T45"/>
            <a:pathLst>
              <a:path w="264" h="1152">
                <a:moveTo>
                  <a:pt x="64" y="0"/>
                </a:moveTo>
                <a:cubicBezTo>
                  <a:pt x="36" y="36"/>
                  <a:pt x="8" y="72"/>
                  <a:pt x="16" y="96"/>
                </a:cubicBezTo>
                <a:cubicBezTo>
                  <a:pt x="24" y="120"/>
                  <a:pt x="104" y="112"/>
                  <a:pt x="112" y="144"/>
                </a:cubicBezTo>
                <a:cubicBezTo>
                  <a:pt x="120" y="176"/>
                  <a:pt x="64" y="256"/>
                  <a:pt x="64" y="288"/>
                </a:cubicBezTo>
                <a:cubicBezTo>
                  <a:pt x="64" y="320"/>
                  <a:pt x="112" y="304"/>
                  <a:pt x="112" y="336"/>
                </a:cubicBezTo>
                <a:cubicBezTo>
                  <a:pt x="112" y="368"/>
                  <a:pt x="56" y="448"/>
                  <a:pt x="64" y="480"/>
                </a:cubicBezTo>
                <a:cubicBezTo>
                  <a:pt x="72" y="512"/>
                  <a:pt x="144" y="496"/>
                  <a:pt x="160" y="528"/>
                </a:cubicBezTo>
                <a:cubicBezTo>
                  <a:pt x="176" y="560"/>
                  <a:pt x="184" y="632"/>
                  <a:pt x="160" y="672"/>
                </a:cubicBezTo>
                <a:cubicBezTo>
                  <a:pt x="136" y="712"/>
                  <a:pt x="0" y="744"/>
                  <a:pt x="16" y="768"/>
                </a:cubicBezTo>
                <a:cubicBezTo>
                  <a:pt x="32" y="792"/>
                  <a:pt x="248" y="784"/>
                  <a:pt x="256" y="816"/>
                </a:cubicBezTo>
                <a:cubicBezTo>
                  <a:pt x="264" y="848"/>
                  <a:pt x="96" y="920"/>
                  <a:pt x="64" y="960"/>
                </a:cubicBezTo>
                <a:cubicBezTo>
                  <a:pt x="32" y="1000"/>
                  <a:pt x="48" y="1040"/>
                  <a:pt x="64" y="1056"/>
                </a:cubicBezTo>
                <a:cubicBezTo>
                  <a:pt x="80" y="1072"/>
                  <a:pt x="144" y="1040"/>
                  <a:pt x="160" y="1056"/>
                </a:cubicBezTo>
                <a:cubicBezTo>
                  <a:pt x="176" y="1072"/>
                  <a:pt x="160" y="1136"/>
                  <a:pt x="160" y="1152"/>
                </a:cubicBezTo>
              </a:path>
            </a:pathLst>
          </a:cu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3069" name="Line 63"/>
          <p:cNvSpPr>
            <a:spLocks noChangeShapeType="1"/>
          </p:cNvSpPr>
          <p:nvPr/>
        </p:nvSpPr>
        <p:spPr bwMode="auto">
          <a:xfrm>
            <a:off x="9220200" y="3352800"/>
            <a:ext cx="3810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70" name="Line 64"/>
          <p:cNvSpPr>
            <a:spLocks noChangeShapeType="1"/>
          </p:cNvSpPr>
          <p:nvPr/>
        </p:nvSpPr>
        <p:spPr bwMode="auto">
          <a:xfrm>
            <a:off x="8458200" y="4038600"/>
            <a:ext cx="228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71" name="Line 65"/>
          <p:cNvSpPr>
            <a:spLocks noChangeShapeType="1"/>
          </p:cNvSpPr>
          <p:nvPr/>
        </p:nvSpPr>
        <p:spPr bwMode="auto">
          <a:xfrm>
            <a:off x="7543800" y="3276600"/>
            <a:ext cx="4572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72" name="Line 66"/>
          <p:cNvSpPr>
            <a:spLocks noChangeShapeType="1"/>
          </p:cNvSpPr>
          <p:nvPr/>
        </p:nvSpPr>
        <p:spPr bwMode="auto">
          <a:xfrm>
            <a:off x="7924800" y="2667000"/>
            <a:ext cx="6096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73" name="Line 67"/>
          <p:cNvSpPr>
            <a:spLocks noChangeShapeType="1"/>
          </p:cNvSpPr>
          <p:nvPr/>
        </p:nvSpPr>
        <p:spPr bwMode="auto">
          <a:xfrm>
            <a:off x="8915400" y="4267200"/>
            <a:ext cx="152400" cy="0"/>
          </a:xfrm>
          <a:prstGeom prst="line">
            <a:avLst/>
          </a:prstGeom>
          <a:noFill/>
          <a:ln w="76200">
            <a:solidFill>
              <a:srgbClr val="9CE0E3"/>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43074" name="Text Box 68"/>
          <p:cNvSpPr txBox="1">
            <a:spLocks noChangeArrowheads="1"/>
          </p:cNvSpPr>
          <p:nvPr/>
        </p:nvSpPr>
        <p:spPr bwMode="auto">
          <a:xfrm>
            <a:off x="749147" y="4495747"/>
            <a:ext cx="9058619" cy="23544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457200" indent="-457200">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buFont typeface="Times" panose="02020603050405020304" pitchFamily="18" charset="0"/>
              <a:buAutoNum type="arabicPeriod"/>
            </a:pPr>
            <a:r>
              <a:rPr lang="en-US" altLang="en-US" sz="1400" dirty="0">
                <a:latin typeface="Marker Felt" charset="0"/>
              </a:rPr>
              <a:t>The DNA is negatively charged by nature, and it moves because it is attracted to the positive end of the gel box.</a:t>
            </a:r>
          </a:p>
          <a:p>
            <a:pPr>
              <a:spcBef>
                <a:spcPct val="50000"/>
              </a:spcBef>
              <a:buFont typeface="Times" panose="02020603050405020304" pitchFamily="18" charset="0"/>
              <a:buAutoNum type="arabicPeriod"/>
            </a:pPr>
            <a:r>
              <a:rPr lang="en-US" altLang="en-US" sz="1400" dirty="0">
                <a:latin typeface="Marker Felt" charset="0"/>
              </a:rPr>
              <a:t>To make sure the DNA </a:t>
            </a:r>
            <a:r>
              <a:rPr lang="en-US" altLang="en-US" sz="1400" dirty="0" err="1">
                <a:latin typeface="Marker Felt" charset="0"/>
              </a:rPr>
              <a:t>doesn</a:t>
            </a:r>
            <a:r>
              <a:rPr lang="ja-JP" altLang="en-US" sz="1400" dirty="0">
                <a:latin typeface="Marker Felt" charset="0"/>
              </a:rPr>
              <a:t>’</a:t>
            </a:r>
            <a:r>
              <a:rPr lang="en-US" altLang="ja-JP" sz="1400" dirty="0">
                <a:latin typeface="Marker Felt" charset="0"/>
              </a:rPr>
              <a:t>t run off the gel we use a loading (or indicator) dye. The dye is a small molecule, much faster than any of the DNA fragments and is visible to the naked eye. Because it runs faster than the DNA fragments, we can be sure that once it reaches the end of the gel, the DNA fragments are still in the gel.    </a:t>
            </a:r>
          </a:p>
          <a:p>
            <a:pPr>
              <a:spcBef>
                <a:spcPct val="50000"/>
              </a:spcBef>
              <a:buFont typeface="Times" panose="02020603050405020304" pitchFamily="18" charset="0"/>
              <a:buAutoNum type="arabicPeriod"/>
            </a:pPr>
            <a:r>
              <a:rPr lang="en-US" altLang="en-US" sz="1400" dirty="0">
                <a:latin typeface="Marker Felt" charset="0"/>
              </a:rPr>
              <a:t>When the loading dye reaches the end of the gel, we know the DNA is close to the edge as well.</a:t>
            </a:r>
          </a:p>
          <a:p>
            <a:pPr>
              <a:spcBef>
                <a:spcPct val="50000"/>
              </a:spcBef>
              <a:buFont typeface="Times" panose="02020603050405020304" pitchFamily="18" charset="0"/>
              <a:buAutoNum type="arabicPeriod"/>
            </a:pPr>
            <a:r>
              <a:rPr lang="en-US" altLang="en-US" sz="1400" dirty="0">
                <a:latin typeface="Marker Felt" charset="0"/>
              </a:rPr>
              <a:t>The smaller fragments of DNA move faster than the heavier, larger fragments because is easier for them to go through the maze of agarose fibers.</a:t>
            </a:r>
            <a:endParaRPr lang="en-US" altLang="en-US" sz="1800" dirty="0">
              <a:latin typeface="Marker Felt" charset="0"/>
            </a:endParaRPr>
          </a:p>
        </p:txBody>
      </p:sp>
      <p:sp>
        <p:nvSpPr>
          <p:cNvPr id="43075" name="Text Box 69"/>
          <p:cNvSpPr txBox="1">
            <a:spLocks noChangeArrowheads="1"/>
          </p:cNvSpPr>
          <p:nvPr/>
        </p:nvSpPr>
        <p:spPr bwMode="auto">
          <a:xfrm>
            <a:off x="9525000" y="4114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D82408"/>
                </a:solidFill>
              </a:rPr>
              <a:t>+</a:t>
            </a:r>
          </a:p>
        </p:txBody>
      </p:sp>
      <p:sp>
        <p:nvSpPr>
          <p:cNvPr id="43076" name="Text Box 70"/>
          <p:cNvSpPr txBox="1">
            <a:spLocks noChangeArrowheads="1"/>
          </p:cNvSpPr>
          <p:nvPr/>
        </p:nvSpPr>
        <p:spPr bwMode="auto">
          <a:xfrm>
            <a:off x="8610600" y="41910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D82408"/>
                </a:solidFill>
              </a:rPr>
              <a:t>+</a:t>
            </a:r>
          </a:p>
        </p:txBody>
      </p:sp>
      <p:sp>
        <p:nvSpPr>
          <p:cNvPr id="43077" name="Text Box 71"/>
          <p:cNvSpPr txBox="1">
            <a:spLocks noChangeArrowheads="1"/>
          </p:cNvSpPr>
          <p:nvPr/>
        </p:nvSpPr>
        <p:spPr bwMode="auto">
          <a:xfrm>
            <a:off x="7391400" y="4114800"/>
            <a:ext cx="304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rgbClr val="D82408"/>
                </a:solidFill>
              </a:rPr>
              <a:t>+</a:t>
            </a:r>
          </a:p>
        </p:txBody>
      </p:sp>
      <p:sp>
        <p:nvSpPr>
          <p:cNvPr id="43078" name="Text Box 72"/>
          <p:cNvSpPr txBox="1">
            <a:spLocks noChangeArrowheads="1"/>
          </p:cNvSpPr>
          <p:nvPr/>
        </p:nvSpPr>
        <p:spPr bwMode="auto">
          <a:xfrm>
            <a:off x="8534400" y="35814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b="1">
                <a:solidFill>
                  <a:srgbClr val="D82408"/>
                </a:solidFill>
              </a:rPr>
              <a:t>-</a:t>
            </a:r>
            <a:endParaRPr lang="en-US" altLang="en-US" b="1">
              <a:solidFill>
                <a:srgbClr val="D82408"/>
              </a:solidFill>
            </a:endParaRPr>
          </a:p>
        </p:txBody>
      </p:sp>
      <p:sp>
        <p:nvSpPr>
          <p:cNvPr id="43079" name="Text Box 73"/>
          <p:cNvSpPr txBox="1">
            <a:spLocks noChangeArrowheads="1"/>
          </p:cNvSpPr>
          <p:nvPr/>
        </p:nvSpPr>
        <p:spPr bwMode="auto">
          <a:xfrm>
            <a:off x="8839200" y="38100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b="1">
                <a:solidFill>
                  <a:srgbClr val="D82408"/>
                </a:solidFill>
              </a:rPr>
              <a:t>-</a:t>
            </a:r>
          </a:p>
        </p:txBody>
      </p:sp>
      <p:sp>
        <p:nvSpPr>
          <p:cNvPr id="43080" name="Text Box 74"/>
          <p:cNvSpPr txBox="1">
            <a:spLocks noChangeArrowheads="1"/>
          </p:cNvSpPr>
          <p:nvPr/>
        </p:nvSpPr>
        <p:spPr bwMode="auto">
          <a:xfrm>
            <a:off x="7391400" y="28194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b="1">
                <a:solidFill>
                  <a:srgbClr val="D82408"/>
                </a:solidFill>
              </a:rPr>
              <a:t>-</a:t>
            </a:r>
          </a:p>
        </p:txBody>
      </p:sp>
      <p:sp>
        <p:nvSpPr>
          <p:cNvPr id="43081" name="Text Box 75"/>
          <p:cNvSpPr txBox="1">
            <a:spLocks noChangeArrowheads="1"/>
          </p:cNvSpPr>
          <p:nvPr/>
        </p:nvSpPr>
        <p:spPr bwMode="auto">
          <a:xfrm>
            <a:off x="9372600" y="28956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b="1">
                <a:solidFill>
                  <a:srgbClr val="D82408"/>
                </a:solidFill>
              </a:rPr>
              <a:t>-</a:t>
            </a:r>
            <a:endParaRPr lang="en-US" altLang="en-US" b="1">
              <a:solidFill>
                <a:srgbClr val="D82408"/>
              </a:solidFill>
            </a:endParaRPr>
          </a:p>
        </p:txBody>
      </p:sp>
      <p:sp>
        <p:nvSpPr>
          <p:cNvPr id="43082" name="Text Box 76"/>
          <p:cNvSpPr txBox="1">
            <a:spLocks noChangeArrowheads="1"/>
          </p:cNvSpPr>
          <p:nvPr/>
        </p:nvSpPr>
        <p:spPr bwMode="auto">
          <a:xfrm>
            <a:off x="8305800" y="2209800"/>
            <a:ext cx="304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b="1">
                <a:solidFill>
                  <a:srgbClr val="D82408"/>
                </a:solidFill>
              </a:rPr>
              <a:t>-</a:t>
            </a:r>
          </a:p>
        </p:txBody>
      </p:sp>
    </p:spTree>
    <p:extLst>
      <p:ext uri="{BB962C8B-B14F-4D97-AF65-F5344CB8AC3E}">
        <p14:creationId xmlns:p14="http://schemas.microsoft.com/office/powerpoint/2010/main" val="11707476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649224" y="329184"/>
            <a:ext cx="6684264" cy="369332"/>
          </a:xfrm>
          <a:prstGeom prst="rect">
            <a:avLst/>
          </a:prstGeom>
          <a:noFill/>
        </p:spPr>
        <p:txBody>
          <a:bodyPr wrap="square" rtlCol="0">
            <a:spAutoFit/>
          </a:bodyPr>
          <a:lstStyle/>
          <a:p>
            <a:r>
              <a:rPr lang="en-US" dirty="0" smtClean="0"/>
              <a:t>Alternative DNA Fingerprinting Scenarios</a:t>
            </a:r>
            <a:endParaRPr lang="en-US" dirty="0"/>
          </a:p>
        </p:txBody>
      </p:sp>
      <p:sp>
        <p:nvSpPr>
          <p:cNvPr id="3" name="TextBox 2"/>
          <p:cNvSpPr txBox="1"/>
          <p:nvPr/>
        </p:nvSpPr>
        <p:spPr>
          <a:xfrm>
            <a:off x="667512" y="886968"/>
            <a:ext cx="6711696" cy="5447645"/>
          </a:xfrm>
          <a:prstGeom prst="rect">
            <a:avLst/>
          </a:prstGeom>
          <a:noFill/>
        </p:spPr>
        <p:txBody>
          <a:bodyPr wrap="square" rtlCol="0">
            <a:spAutoFit/>
          </a:bodyPr>
          <a:lstStyle/>
          <a:p>
            <a:r>
              <a:rPr lang="en-US" sz="1200" dirty="0"/>
              <a:t>1.	Food identification (endangered species identification).</a:t>
            </a:r>
          </a:p>
          <a:p>
            <a:r>
              <a:rPr lang="en-US" sz="1200" dirty="0"/>
              <a:t>The purity (or impurity) of ground beef has been proven using DNA typing. Hamburger has been shown to often be a mixture of pork and other non-beef meats. Using portable testing equipment, authorities have used DNA typing to determine that the fish served in sushi was really meat from whales and dolphins. These are, many times, endangered species that are protected by international law</a:t>
            </a:r>
            <a:r>
              <a:rPr lang="en-US" sz="1200" dirty="0" smtClean="0"/>
              <a:t>.</a:t>
            </a:r>
          </a:p>
          <a:p>
            <a:endParaRPr lang="en-US" sz="1200" dirty="0"/>
          </a:p>
          <a:p>
            <a:r>
              <a:rPr lang="en-US" sz="1200" dirty="0"/>
              <a:t>2.	Accused and convicted felons set free because of DNA typing.</a:t>
            </a:r>
          </a:p>
          <a:p>
            <a:r>
              <a:rPr lang="en-US" sz="1200" dirty="0"/>
              <a:t>A man imprisoned for 10 years was released when DNA testing, unavailable when he was convicted, was used to show that he could not have been the rapist. Statistics show that about 1/3 of all sexual assault suspects are freed as a result of DNA testing</a:t>
            </a:r>
            <a:r>
              <a:rPr lang="en-US" sz="1200" dirty="0" smtClean="0"/>
              <a:t>.</a:t>
            </a:r>
          </a:p>
          <a:p>
            <a:r>
              <a:rPr lang="en-US" sz="1200" dirty="0">
                <a:hlinkClick r:id="rId2"/>
              </a:rPr>
              <a:t>https://</a:t>
            </a:r>
            <a:r>
              <a:rPr lang="en-US" sz="1200" dirty="0" smtClean="0">
                <a:hlinkClick r:id="rId2"/>
              </a:rPr>
              <a:t>www.youtube.com/watch?v=IwRqe-1pVNI</a:t>
            </a:r>
            <a:r>
              <a:rPr lang="en-US" sz="1200" dirty="0" smtClean="0"/>
              <a:t> </a:t>
            </a:r>
            <a:endParaRPr lang="en-US" sz="1200" dirty="0" smtClean="0"/>
          </a:p>
          <a:p>
            <a:endParaRPr lang="en-US" sz="1200" dirty="0"/>
          </a:p>
          <a:p>
            <a:r>
              <a:rPr lang="en-US" sz="1200" dirty="0"/>
              <a:t>3.	Identifying human remains.</a:t>
            </a:r>
          </a:p>
          <a:p>
            <a:r>
              <a:rPr lang="en-US" sz="1200" dirty="0"/>
              <a:t>Scientists have used DNA typing to confirm that the body in the grave was (or was not) the person that was supposed to be there. Bones found in Russia are believed to be those of the Romanovs, Russia’s last imperial family. Czar Nicholas II and his family were executed by the Bolsheviks in 1918. Experts from around the world have been studying the bones to match skulls, teeth, and other features with photographs. DNA from the bones was compared to that of known descendants and it was determined that the bones do belong to the czar and his family (“Identification of the remains of the Romanov family by DNA analysis” Nature Genetics </a:t>
            </a:r>
            <a:r>
              <a:rPr lang="en-US" sz="1200" dirty="0" err="1"/>
              <a:t>vol</a:t>
            </a:r>
            <a:r>
              <a:rPr lang="en-US" sz="1200" dirty="0"/>
              <a:t> 6, 130, 1994.)</a:t>
            </a:r>
          </a:p>
          <a:p>
            <a:r>
              <a:rPr lang="en-US" sz="1200" dirty="0"/>
              <a:t> </a:t>
            </a:r>
          </a:p>
          <a:p>
            <a:r>
              <a:rPr lang="en-US" sz="1200" dirty="0"/>
              <a:t>4.	Determining relatedness of humans.</a:t>
            </a:r>
          </a:p>
          <a:p>
            <a:r>
              <a:rPr lang="en-US" sz="1200" dirty="0"/>
              <a:t>DNA typing has shown that the 5,000 year old “Iceman” found in a melting glacier is most closely related to modern Europeans. ("Iceman Gets Real." Science, vol.</a:t>
            </a:r>
          </a:p>
          <a:p>
            <a:r>
              <a:rPr lang="en-US" sz="1200" dirty="0"/>
              <a:t>264:1669. June 17, 1994.) The DNA typing evidence also “removes all the suspicions that the body was a fraud—that it had been placed on the ice,” says Svante </a:t>
            </a:r>
            <a:r>
              <a:rPr lang="en-US" sz="1200" dirty="0" err="1"/>
              <a:t>Paabo</a:t>
            </a:r>
            <a:r>
              <a:rPr lang="en-US" sz="1200" dirty="0"/>
              <a:t> of the University of Munich. (Science, vol. 264:1775. June 17, 1994).</a:t>
            </a:r>
          </a:p>
        </p:txBody>
      </p:sp>
    </p:spTree>
    <p:extLst>
      <p:ext uri="{BB962C8B-B14F-4D97-AF65-F5344CB8AC3E}">
        <p14:creationId xmlns:p14="http://schemas.microsoft.com/office/powerpoint/2010/main" val="42284564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2920" y="301752"/>
            <a:ext cx="8741664" cy="5755422"/>
          </a:xfrm>
          <a:prstGeom prst="rect">
            <a:avLst/>
          </a:prstGeom>
          <a:noFill/>
        </p:spPr>
        <p:txBody>
          <a:bodyPr wrap="square" rtlCol="0">
            <a:spAutoFit/>
          </a:bodyPr>
          <a:lstStyle/>
          <a:p>
            <a:r>
              <a:rPr lang="en-US" sz="1200" dirty="0"/>
              <a:t>5.	S</a:t>
            </a:r>
            <a:r>
              <a:rPr lang="en-US" sz="1400" dirty="0"/>
              <a:t>tudying relatedness among ancient peoples.</a:t>
            </a:r>
          </a:p>
          <a:p>
            <a:r>
              <a:rPr lang="en-US" sz="1400" dirty="0"/>
              <a:t>DNA found at archeological sites in western Montana is being used to help determine how many related groups of people (families) lived at a particular site. (Morell, Virginia. "Pulling Hair from the Ground." Science, vol. 265:741-745 August 1994</a:t>
            </a:r>
            <a:r>
              <a:rPr lang="en-US" sz="1400" dirty="0" smtClean="0"/>
              <a:t>.)</a:t>
            </a:r>
          </a:p>
          <a:p>
            <a:endParaRPr lang="en-US" sz="1400" dirty="0"/>
          </a:p>
          <a:p>
            <a:r>
              <a:rPr lang="en-US" sz="1400" dirty="0"/>
              <a:t>6.	DNA testing of families.</a:t>
            </a:r>
          </a:p>
          <a:p>
            <a:r>
              <a:rPr lang="en-US" sz="1400" dirty="0"/>
              <a:t>DNA testing of families has been used in Argentina and El Salvador to identify the children of at least 9,000 citizens of these countries who disappeared between 1975 and 1983, abducted by special units of the ruling military and police. Many of the children born to the disappeared adults were kidnapped and adopted by military "parents" who claimed to be their biological parents. After genetic testing of the extended family revealed the true identity of a child, the child was placed in the home of its biological relatives. It was feared that transferring a child from its military "parents" who were kidnappers, but who had reared the child for years, would be agonizing. In practice, the transferred children became integrated into their biological families with minimal trauma</a:t>
            </a:r>
            <a:r>
              <a:rPr lang="en-US" sz="1400" dirty="0" smtClean="0"/>
              <a:t>.</a:t>
            </a:r>
          </a:p>
          <a:p>
            <a:endParaRPr lang="en-US" sz="1400" dirty="0"/>
          </a:p>
          <a:p>
            <a:r>
              <a:rPr lang="en-US" sz="1400" dirty="0"/>
              <a:t>7.	Identifying organisms that cause disease.</a:t>
            </a:r>
          </a:p>
          <a:p>
            <a:r>
              <a:rPr lang="en-US" sz="1400" dirty="0"/>
              <a:t>Eva Harris, a UCSF scientist, has helped scientists in Nicaragua and Ecuador to learn to use DNA technology to detect tuberculosis, and identify the dengue virus and various strains of </a:t>
            </a:r>
            <a:r>
              <a:rPr lang="en-US" sz="1400" dirty="0" err="1"/>
              <a:t>Leishmania</a:t>
            </a:r>
            <a:r>
              <a:rPr lang="en-US" sz="1400" dirty="0"/>
              <a:t>. Other available tests cause waits of many weeks while disease organisms are cultured and sent to foreign labs to be identified. (Marcia </a:t>
            </a:r>
            <a:r>
              <a:rPr lang="en-US" sz="1400" dirty="0" err="1"/>
              <a:t>Barinaga</a:t>
            </a:r>
            <a:r>
              <a:rPr lang="en-US" sz="1400" dirty="0"/>
              <a:t>, "A Personal Technology Transfer Effort in DNA Diagnostics." Science, vol. 266:1317–1318. Nov. 25, 1994</a:t>
            </a:r>
            <a:r>
              <a:rPr lang="en-US" sz="1400" dirty="0" smtClean="0"/>
              <a:t>.)</a:t>
            </a:r>
          </a:p>
          <a:p>
            <a:endParaRPr lang="en-US" sz="1400" dirty="0"/>
          </a:p>
          <a:p>
            <a:r>
              <a:rPr lang="en-US" sz="1400" dirty="0"/>
              <a:t>8.	Identifying birth parents (paternity testing).</a:t>
            </a:r>
          </a:p>
          <a:p>
            <a:r>
              <a:rPr lang="en-US" sz="1400" dirty="0"/>
              <a:t>Girls in Florida were discovered to have been switched at birth when one girl died of a hereditary disease. The disease was not in her family, but was known to be in the family of another girl, born in the same hospital and about the same time she was born</a:t>
            </a:r>
            <a:r>
              <a:rPr lang="en-US" sz="1400" dirty="0" smtClean="0"/>
              <a:t>.</a:t>
            </a:r>
            <a:endParaRPr lang="en-US" sz="1400" dirty="0"/>
          </a:p>
        </p:txBody>
      </p:sp>
    </p:spTree>
    <p:extLst>
      <p:ext uri="{BB962C8B-B14F-4D97-AF65-F5344CB8AC3E}">
        <p14:creationId xmlns:p14="http://schemas.microsoft.com/office/powerpoint/2010/main" val="201238258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871728" y="186809"/>
            <a:ext cx="7860792" cy="4555093"/>
          </a:xfrm>
          <a:prstGeom prst="rect">
            <a:avLst/>
          </a:prstGeom>
        </p:spPr>
        <p:txBody>
          <a:bodyPr wrap="square">
            <a:spAutoFit/>
          </a:bodyPr>
          <a:lstStyle/>
          <a:p>
            <a:r>
              <a:rPr lang="en-US" sz="1200" dirty="0"/>
              <a:t>9.	Proving paternity.</a:t>
            </a:r>
          </a:p>
          <a:p>
            <a:r>
              <a:rPr lang="en-US" sz="1200" dirty="0"/>
              <a:t>A woman, raped by her employer on Jan. 7, 1943, her 18th birthday, became pregnant. The child knew who her father was, but as long as he lived, he refused to admit being her father. After the man died, DNA testing proved that she was his daughter and she was granted a half of his estate. ("A Child of Rape Wins Award from Estate of Her Father." New York Times, July 10, 1994.)</a:t>
            </a:r>
          </a:p>
          <a:p>
            <a:r>
              <a:rPr lang="en-US" sz="1200" dirty="0"/>
              <a:t> </a:t>
            </a:r>
          </a:p>
          <a:p>
            <a:r>
              <a:rPr lang="en-US" sz="1200" dirty="0"/>
              <a:t>10.	Determining effectiveness of bone marrow transplants.</a:t>
            </a:r>
          </a:p>
          <a:p>
            <a:r>
              <a:rPr lang="en-US" sz="1200" dirty="0"/>
              <a:t>"DNA fingerprinting can help doctors to monitor bone marrow transplants. Leukemia is  a cancer of the bone marrow and the diseased marrow must be removed. The bone marrow makes new blood cells, so the leukemia sufferer will die without a transplant of healthy marrow. Doctors can quickly tell whether the transplant has succeeded by DNA typing of the patient and the donor. If the transplant has worked, a fingerprint from the patient’s blood shows the donor’s bands. But if the cancerous bone marrow has not been properly destroyed, then the cancerous cells multiply rapidly and the patient’s own bands predominate." ("Our Ultimate Identity Card in Sickness and in Health," in "Inside Science", New Scientist, Nov. 16, 1991</a:t>
            </a:r>
            <a:r>
              <a:rPr lang="en-US" sz="1200" dirty="0" smtClean="0"/>
              <a:t>.)</a:t>
            </a:r>
          </a:p>
          <a:p>
            <a:endParaRPr lang="en-US" sz="1200" dirty="0"/>
          </a:p>
          <a:p>
            <a:r>
              <a:rPr lang="en-US" sz="1200" dirty="0"/>
              <a:t>11.	Proving relatedness of immigrants.</a:t>
            </a:r>
          </a:p>
          <a:p>
            <a:r>
              <a:rPr lang="en-US" sz="1200" dirty="0"/>
              <a:t>DNA fingerprinting has been used as proof of paternity for immigration purposes. In 1986, Britain’s Home Office received 12,000 immigration applications from the wives and children of Bangladeshi and Pakistani men residing in the United Kingdom. The burden of proof is on the applicant, but establishing the family identity can be difficult because of sketchy documentary evidence. Blood tests can also be inconclusive, but DNA fingerprinting results are accepted as proof of paternity by the Home Office. (DNA fingerprints, source unknown: Based on A. J. </a:t>
            </a:r>
            <a:r>
              <a:rPr lang="en-US" sz="1200" dirty="0" err="1"/>
              <a:t>Jeffreys</a:t>
            </a:r>
            <a:r>
              <a:rPr lang="en-US" sz="1200" dirty="0"/>
              <a:t> et al., "Positive Identification of an Immigration Test-Case Using Human DNA Fingerprints." Nature, vol. 317:818–819, 1985</a:t>
            </a:r>
            <a:r>
              <a:rPr lang="en-US" sz="1200" dirty="0" smtClean="0"/>
              <a:t>.)</a:t>
            </a:r>
          </a:p>
          <a:p>
            <a:endParaRPr lang="en-US" sz="1400" dirty="0"/>
          </a:p>
        </p:txBody>
      </p:sp>
    </p:spTree>
    <p:extLst>
      <p:ext uri="{BB962C8B-B14F-4D97-AF65-F5344CB8AC3E}">
        <p14:creationId xmlns:p14="http://schemas.microsoft.com/office/powerpoint/2010/main" val="13170641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03504" y="532995"/>
            <a:ext cx="8476488" cy="2492990"/>
          </a:xfrm>
          <a:prstGeom prst="rect">
            <a:avLst/>
          </a:prstGeom>
        </p:spPr>
        <p:txBody>
          <a:bodyPr wrap="square">
            <a:spAutoFit/>
          </a:bodyPr>
          <a:lstStyle/>
          <a:p>
            <a:r>
              <a:rPr lang="en-US" sz="1200" dirty="0"/>
              <a:t>12.	Confirming relatedness among animals.</a:t>
            </a:r>
          </a:p>
          <a:p>
            <a:r>
              <a:rPr lang="en-US" sz="1200" dirty="0"/>
              <a:t>Scientists who extracted DNA from the hair of chimpanzees throughout Africa now  have evidence that there might be a third species of chimpanzee. At the same time  they have learned things about chimp behavior and kinship patterns that would have once taken years to theorize. They discovered a group of chimps living in western  Africa to be genetically distinct from the chimps living in other parts of Africa, suggesting that the group may be an endangered species. The have discovered that male chimps living in a given area are often as closely related as half-brothers, and many so-called sub-species may all be part of a single species. The male chimps’ relatedness may explain why, unlike other primates, the males are quite friendly to each other</a:t>
            </a:r>
            <a:r>
              <a:rPr lang="en-US" sz="1200" dirty="0" smtClean="0"/>
              <a:t>.</a:t>
            </a:r>
          </a:p>
          <a:p>
            <a:endParaRPr lang="en-US" sz="1200" dirty="0"/>
          </a:p>
          <a:p>
            <a:r>
              <a:rPr lang="en-US" sz="1200" dirty="0"/>
              <a:t>13.	DNA testing of plant material puts murderer at the scene.</a:t>
            </a:r>
          </a:p>
          <a:p>
            <a:r>
              <a:rPr lang="en-US" sz="1200" dirty="0"/>
              <a:t>Two small seed pods caught in the bed of his pick-up truck put an accused murderer at the murder scene. Genetic testing showed that DNA in the seed pod exactly matched the DNA of a plant found at the scene of the murder. The accused had admitted he had given the victim a ride, but he denied ever having been near the crime scene.</a:t>
            </a:r>
          </a:p>
        </p:txBody>
      </p:sp>
    </p:spTree>
    <p:extLst>
      <p:ext uri="{BB962C8B-B14F-4D97-AF65-F5344CB8AC3E}">
        <p14:creationId xmlns:p14="http://schemas.microsoft.com/office/powerpoint/2010/main" val="160216313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7"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524000" y="0"/>
            <a:ext cx="3932238" cy="670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0178" name="Text Box 5"/>
          <p:cNvSpPr txBox="1">
            <a:spLocks noChangeArrowheads="1"/>
          </p:cNvSpPr>
          <p:nvPr/>
        </p:nvSpPr>
        <p:spPr bwMode="auto">
          <a:xfrm>
            <a:off x="6324600" y="685800"/>
            <a:ext cx="3733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a:latin typeface="Marker Felt" charset="0"/>
              </a:rPr>
              <a:t>Have you seen a pipettor before?</a:t>
            </a:r>
          </a:p>
        </p:txBody>
      </p:sp>
      <p:sp>
        <p:nvSpPr>
          <p:cNvPr id="50179" name="Rectangle 6"/>
          <p:cNvSpPr>
            <a:spLocks noChangeArrowheads="1"/>
          </p:cNvSpPr>
          <p:nvPr/>
        </p:nvSpPr>
        <p:spPr bwMode="auto">
          <a:xfrm>
            <a:off x="3962400" y="6096000"/>
            <a:ext cx="1219200" cy="457200"/>
          </a:xfrm>
          <a:prstGeom prst="rect">
            <a:avLst/>
          </a:prstGeom>
          <a:solidFill>
            <a:srgbClr val="ECF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2" name="Rectangle 1"/>
          <p:cNvSpPr/>
          <p:nvPr/>
        </p:nvSpPr>
        <p:spPr>
          <a:xfrm>
            <a:off x="4301168" y="6258580"/>
            <a:ext cx="4046863" cy="523220"/>
          </a:xfrm>
          <a:prstGeom prst="rect">
            <a:avLst/>
          </a:prstGeom>
        </p:spPr>
        <p:txBody>
          <a:bodyPr wrap="square">
            <a:spAutoFit/>
          </a:bodyPr>
          <a:lstStyle/>
          <a:p>
            <a:pPr lvl="0"/>
            <a:r>
              <a:rPr lang="en-US" sz="1400" dirty="0">
                <a:solidFill>
                  <a:prstClr val="black"/>
                </a:solidFill>
              </a:rPr>
              <a:t>Courtesy Cornell Institute for Biology Teachers</a:t>
            </a:r>
          </a:p>
          <a:p>
            <a:pPr lvl="0"/>
            <a:r>
              <a:rPr lang="en-US" sz="1400" dirty="0">
                <a:solidFill>
                  <a:prstClr val="black"/>
                </a:solidFill>
                <a:hlinkClick r:id="rId4"/>
              </a:rPr>
              <a:t>https://blogs.cornell.edu/cibt/labs-activities/</a:t>
            </a:r>
            <a:r>
              <a:rPr lang="en-US" sz="1400" dirty="0">
                <a:solidFill>
                  <a:prstClr val="black"/>
                </a:solidFill>
              </a:rPr>
              <a:t> </a:t>
            </a:r>
          </a:p>
        </p:txBody>
      </p:sp>
    </p:spTree>
    <p:extLst>
      <p:ext uri="{BB962C8B-B14F-4D97-AF65-F5344CB8AC3E}">
        <p14:creationId xmlns:p14="http://schemas.microsoft.com/office/powerpoint/2010/main" val="391868107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Text Box 2"/>
          <p:cNvSpPr txBox="1">
            <a:spLocks noChangeArrowheads="1"/>
          </p:cNvSpPr>
          <p:nvPr/>
        </p:nvSpPr>
        <p:spPr bwMode="auto">
          <a:xfrm>
            <a:off x="3733800" y="4495800"/>
            <a:ext cx="609600" cy="15696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a:t>1</a:t>
            </a:r>
          </a:p>
          <a:p>
            <a:pPr>
              <a:spcBef>
                <a:spcPct val="50000"/>
              </a:spcBef>
            </a:pPr>
            <a:r>
              <a:rPr lang="en-US" altLang="en-US"/>
              <a:t>5</a:t>
            </a:r>
          </a:p>
          <a:p>
            <a:pPr>
              <a:spcBef>
                <a:spcPct val="50000"/>
              </a:spcBef>
            </a:pPr>
            <a:r>
              <a:rPr lang="en-US" altLang="en-US" b="1">
                <a:solidFill>
                  <a:srgbClr val="F54908"/>
                </a:solidFill>
              </a:rPr>
              <a:t>0</a:t>
            </a:r>
            <a:endParaRPr lang="en-US" altLang="en-US"/>
          </a:p>
        </p:txBody>
      </p:sp>
      <p:sp>
        <p:nvSpPr>
          <p:cNvPr id="52226" name="Text Box 6"/>
          <p:cNvSpPr txBox="1">
            <a:spLocks noChangeArrowheads="1"/>
          </p:cNvSpPr>
          <p:nvPr/>
        </p:nvSpPr>
        <p:spPr bwMode="auto">
          <a:xfrm>
            <a:off x="2286000" y="762000"/>
            <a:ext cx="7543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200">
                <a:latin typeface="Marker Felt" charset="0"/>
              </a:rPr>
              <a:t>Look at the top of your pipettor:</a:t>
            </a:r>
            <a:endParaRPr lang="en-US" altLang="en-US" sz="2800"/>
          </a:p>
        </p:txBody>
      </p:sp>
      <p:sp>
        <p:nvSpPr>
          <p:cNvPr id="52227" name="Oval 7"/>
          <p:cNvSpPr>
            <a:spLocks noChangeArrowheads="1"/>
          </p:cNvSpPr>
          <p:nvPr/>
        </p:nvSpPr>
        <p:spPr bwMode="auto">
          <a:xfrm>
            <a:off x="2438400" y="1905000"/>
            <a:ext cx="1295400" cy="1219200"/>
          </a:xfrm>
          <a:prstGeom prst="ellipse">
            <a:avLst/>
          </a:prstGeom>
          <a:solidFill>
            <a:srgbClr val="E3D941"/>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52228" name="Oval 8"/>
          <p:cNvSpPr>
            <a:spLocks noChangeArrowheads="1"/>
          </p:cNvSpPr>
          <p:nvPr/>
        </p:nvSpPr>
        <p:spPr bwMode="auto">
          <a:xfrm>
            <a:off x="2590800" y="2057400"/>
            <a:ext cx="990600" cy="914400"/>
          </a:xfrm>
          <a:prstGeom prst="ellipse">
            <a:avLst/>
          </a:prstGeom>
          <a:solidFill>
            <a:schemeClr val="bg1"/>
          </a:solidFill>
          <a:ln w="9525">
            <a:solidFill>
              <a:schemeClr val="tx1"/>
            </a:solidFill>
            <a:round/>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pic>
        <p:nvPicPr>
          <p:cNvPr id="52229" name="Picture 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895600" y="2286000"/>
            <a:ext cx="3810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0" name="Text Box 12"/>
          <p:cNvSpPr txBox="1">
            <a:spLocks noChangeArrowheads="1"/>
          </p:cNvSpPr>
          <p:nvPr/>
        </p:nvSpPr>
        <p:spPr bwMode="auto">
          <a:xfrm>
            <a:off x="2971800" y="2057400"/>
            <a:ext cx="3048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600"/>
              <a:t>2</a:t>
            </a:r>
          </a:p>
        </p:txBody>
      </p:sp>
      <p:sp>
        <p:nvSpPr>
          <p:cNvPr id="52231" name="Text Box 13"/>
          <p:cNvSpPr txBox="1">
            <a:spLocks noChangeArrowheads="1"/>
          </p:cNvSpPr>
          <p:nvPr/>
        </p:nvSpPr>
        <p:spPr bwMode="auto">
          <a:xfrm>
            <a:off x="2895600" y="2590800"/>
            <a:ext cx="533400" cy="336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600"/>
              <a:t>20</a:t>
            </a:r>
            <a:endParaRPr lang="en-US" altLang="en-US"/>
          </a:p>
        </p:txBody>
      </p:sp>
      <p:sp>
        <p:nvSpPr>
          <p:cNvPr id="52232" name="Text Box 14"/>
          <p:cNvSpPr txBox="1">
            <a:spLocks noChangeArrowheads="1"/>
          </p:cNvSpPr>
          <p:nvPr/>
        </p:nvSpPr>
        <p:spPr bwMode="auto">
          <a:xfrm>
            <a:off x="3962400" y="1981200"/>
            <a:ext cx="838200" cy="1098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6600"/>
              <a:t>&gt;</a:t>
            </a:r>
            <a:endParaRPr lang="en-US" altLang="en-US"/>
          </a:p>
        </p:txBody>
      </p:sp>
      <p:sp>
        <p:nvSpPr>
          <p:cNvPr id="52233" name="Text Box 15"/>
          <p:cNvSpPr txBox="1">
            <a:spLocks noChangeArrowheads="1"/>
          </p:cNvSpPr>
          <p:nvPr/>
        </p:nvSpPr>
        <p:spPr bwMode="auto">
          <a:xfrm>
            <a:off x="4876800" y="2133600"/>
            <a:ext cx="4953000" cy="1570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a:latin typeface="Marker Felt" charset="0"/>
              </a:rPr>
              <a:t>This is the range that your pipettor can handle. 		        </a:t>
            </a:r>
          </a:p>
          <a:p>
            <a:pPr>
              <a:spcBef>
                <a:spcPct val="50000"/>
              </a:spcBef>
            </a:pPr>
            <a:r>
              <a:rPr lang="en-US" altLang="en-US">
                <a:latin typeface="Marker Felt" charset="0"/>
              </a:rPr>
              <a:t>	</a:t>
            </a:r>
            <a:r>
              <a:rPr lang="en-US" altLang="en-US" sz="3200">
                <a:latin typeface="Marker Felt" charset="0"/>
              </a:rPr>
              <a:t>What is the unit?</a:t>
            </a:r>
          </a:p>
        </p:txBody>
      </p:sp>
      <p:sp>
        <p:nvSpPr>
          <p:cNvPr id="4112" name="Text Box 16"/>
          <p:cNvSpPr txBox="1">
            <a:spLocks noChangeArrowheads="1"/>
          </p:cNvSpPr>
          <p:nvPr/>
        </p:nvSpPr>
        <p:spPr bwMode="auto">
          <a:xfrm>
            <a:off x="8153400" y="3657601"/>
            <a:ext cx="2057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000">
                <a:latin typeface="Marker Felt" charset="0"/>
              </a:rPr>
              <a:t>Microliter  (µl)</a:t>
            </a:r>
            <a:endParaRPr lang="en-US" altLang="en-US"/>
          </a:p>
        </p:txBody>
      </p:sp>
      <p:sp>
        <p:nvSpPr>
          <p:cNvPr id="52235" name="Line 18"/>
          <p:cNvSpPr>
            <a:spLocks noChangeShapeType="1"/>
          </p:cNvSpPr>
          <p:nvPr/>
        </p:nvSpPr>
        <p:spPr bwMode="auto">
          <a:xfrm>
            <a:off x="3657600" y="5562600"/>
            <a:ext cx="533400" cy="0"/>
          </a:xfrm>
          <a:prstGeom prst="line">
            <a:avLst/>
          </a:prstGeom>
          <a:noFill/>
          <a:ln w="76200" cmpd="tri">
            <a:solidFill>
              <a:srgbClr val="F5490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2236" name="Rectangle 19"/>
          <p:cNvSpPr>
            <a:spLocks noChangeArrowheads="1"/>
          </p:cNvSpPr>
          <p:nvPr/>
        </p:nvSpPr>
        <p:spPr bwMode="auto">
          <a:xfrm>
            <a:off x="3429000" y="4419600"/>
            <a:ext cx="914400" cy="1752600"/>
          </a:xfrm>
          <a:prstGeom prst="rect">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117" name="Text Box 21"/>
          <p:cNvSpPr txBox="1">
            <a:spLocks noChangeArrowheads="1"/>
          </p:cNvSpPr>
          <p:nvPr/>
        </p:nvSpPr>
        <p:spPr bwMode="auto">
          <a:xfrm>
            <a:off x="4572000" y="4267200"/>
            <a:ext cx="1828800" cy="141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6600"/>
              <a:t>&gt;</a:t>
            </a:r>
            <a:r>
              <a:rPr lang="en-US" altLang="en-US" sz="2000">
                <a:latin typeface="Marker Felt" charset="0"/>
              </a:rPr>
              <a:t> microliters</a:t>
            </a:r>
          </a:p>
        </p:txBody>
      </p:sp>
      <p:sp>
        <p:nvSpPr>
          <p:cNvPr id="52238" name="AutoShape 22"/>
          <p:cNvSpPr>
            <a:spLocks noChangeArrowheads="1"/>
          </p:cNvSpPr>
          <p:nvPr/>
        </p:nvSpPr>
        <p:spPr bwMode="auto">
          <a:xfrm>
            <a:off x="2895600" y="5486400"/>
            <a:ext cx="609600" cy="152400"/>
          </a:xfrm>
          <a:prstGeom prst="notchedRightArrow">
            <a:avLst>
              <a:gd name="adj1" fmla="val 50000"/>
              <a:gd name="adj2" fmla="val 137500"/>
            </a:avLst>
          </a:prstGeom>
          <a:solidFill>
            <a:schemeClr val="bg2"/>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4119" name="Text Box 23"/>
          <p:cNvSpPr txBox="1">
            <a:spLocks noChangeArrowheads="1"/>
          </p:cNvSpPr>
          <p:nvPr/>
        </p:nvSpPr>
        <p:spPr bwMode="auto">
          <a:xfrm>
            <a:off x="1828800" y="5257800"/>
            <a:ext cx="1219200" cy="641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800">
                <a:latin typeface="Marker Felt" charset="0"/>
              </a:rPr>
              <a:t>Decimal point</a:t>
            </a:r>
            <a:endParaRPr lang="en-US" altLang="en-US"/>
          </a:p>
        </p:txBody>
      </p:sp>
    </p:spTree>
    <p:extLst>
      <p:ext uri="{BB962C8B-B14F-4D97-AF65-F5344CB8AC3E}">
        <p14:creationId xmlns:p14="http://schemas.microsoft.com/office/powerpoint/2010/main" val="1867135719"/>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4112"/>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4117"/>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41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12" grpId="0" autoUpdateAnimBg="0"/>
      <p:bldP spid="4117" grpId="0" autoUpdateAnimBg="0"/>
      <p:bldP spid="4119" grpId="0" autoUpdateAnimBg="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Text Box 2"/>
          <p:cNvSpPr txBox="1">
            <a:spLocks noChangeArrowheads="1"/>
          </p:cNvSpPr>
          <p:nvPr/>
        </p:nvSpPr>
        <p:spPr bwMode="auto">
          <a:xfrm>
            <a:off x="3886200" y="533400"/>
            <a:ext cx="37338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lgn="ctr">
              <a:spcBef>
                <a:spcPct val="50000"/>
              </a:spcBef>
            </a:pPr>
            <a:r>
              <a:rPr lang="en-US" altLang="en-US" sz="4400">
                <a:latin typeface="Marker Felt" charset="0"/>
              </a:rPr>
              <a:t>Practice!</a:t>
            </a:r>
          </a:p>
        </p:txBody>
      </p:sp>
      <p:sp>
        <p:nvSpPr>
          <p:cNvPr id="53250" name="Line 3"/>
          <p:cNvSpPr>
            <a:spLocks noChangeShapeType="1"/>
          </p:cNvSpPr>
          <p:nvPr/>
        </p:nvSpPr>
        <p:spPr bwMode="auto">
          <a:xfrm>
            <a:off x="3810000" y="3276600"/>
            <a:ext cx="533400" cy="0"/>
          </a:xfrm>
          <a:prstGeom prst="line">
            <a:avLst/>
          </a:prstGeom>
          <a:noFill/>
          <a:ln w="76200" cmpd="tri">
            <a:solidFill>
              <a:srgbClr val="F5490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3251" name="Text Box 5"/>
          <p:cNvSpPr txBox="1">
            <a:spLocks noChangeArrowheads="1"/>
          </p:cNvSpPr>
          <p:nvPr/>
        </p:nvSpPr>
        <p:spPr bwMode="auto">
          <a:xfrm>
            <a:off x="3810000" y="2209800"/>
            <a:ext cx="609600" cy="1581150"/>
          </a:xfrm>
          <a:prstGeom prst="rect">
            <a:avLst/>
          </a:prstGeom>
          <a:noFill/>
          <a:ln w="2857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a:t>0</a:t>
            </a:r>
          </a:p>
          <a:p>
            <a:pPr>
              <a:spcBef>
                <a:spcPct val="50000"/>
              </a:spcBef>
            </a:pPr>
            <a:r>
              <a:rPr lang="en-US" altLang="en-US"/>
              <a:t>7</a:t>
            </a:r>
          </a:p>
          <a:p>
            <a:pPr>
              <a:spcBef>
                <a:spcPct val="50000"/>
              </a:spcBef>
            </a:pPr>
            <a:r>
              <a:rPr lang="en-US" altLang="en-US"/>
              <a:t>0</a:t>
            </a:r>
          </a:p>
        </p:txBody>
      </p:sp>
      <p:sp>
        <p:nvSpPr>
          <p:cNvPr id="53252" name="Text Box 6"/>
          <p:cNvSpPr txBox="1">
            <a:spLocks noChangeArrowheads="1"/>
          </p:cNvSpPr>
          <p:nvPr/>
        </p:nvSpPr>
        <p:spPr bwMode="auto">
          <a:xfrm>
            <a:off x="2590800" y="1676401"/>
            <a:ext cx="44958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2800">
                <a:latin typeface="Marker Felt" charset="0"/>
              </a:rPr>
              <a:t>1. Set your pipettor to:</a:t>
            </a:r>
            <a:endParaRPr lang="en-US" altLang="en-US"/>
          </a:p>
        </p:txBody>
      </p:sp>
      <p:sp>
        <p:nvSpPr>
          <p:cNvPr id="53253" name="Text Box 7"/>
          <p:cNvSpPr txBox="1">
            <a:spLocks noChangeArrowheads="1"/>
          </p:cNvSpPr>
          <p:nvPr/>
        </p:nvSpPr>
        <p:spPr bwMode="auto">
          <a:xfrm>
            <a:off x="4572000" y="2514600"/>
            <a:ext cx="3200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a:latin typeface="Marker Felt" charset="0"/>
              </a:rPr>
              <a:t>How much is this?</a:t>
            </a:r>
            <a:endParaRPr lang="en-US" altLang="en-US"/>
          </a:p>
        </p:txBody>
      </p:sp>
      <p:sp>
        <p:nvSpPr>
          <p:cNvPr id="32776" name="Text Box 8"/>
          <p:cNvSpPr txBox="1">
            <a:spLocks noChangeArrowheads="1"/>
          </p:cNvSpPr>
          <p:nvPr/>
        </p:nvSpPr>
        <p:spPr bwMode="auto">
          <a:xfrm>
            <a:off x="7162800" y="2514600"/>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b="1">
                <a:solidFill>
                  <a:schemeClr val="accent2"/>
                </a:solidFill>
                <a:latin typeface="Marker Felt" charset="0"/>
              </a:rPr>
              <a:t>7 </a:t>
            </a:r>
            <a:r>
              <a:rPr lang="en-US" altLang="en-US">
                <a:solidFill>
                  <a:schemeClr val="accent2"/>
                </a:solidFill>
                <a:latin typeface="Marker Felt" charset="0"/>
              </a:rPr>
              <a:t>µ</a:t>
            </a:r>
            <a:r>
              <a:rPr lang="en-US" altLang="en-US" b="1">
                <a:solidFill>
                  <a:schemeClr val="accent2"/>
                </a:solidFill>
                <a:latin typeface="Marker Felt" charset="0"/>
              </a:rPr>
              <a:t>l</a:t>
            </a:r>
          </a:p>
        </p:txBody>
      </p:sp>
      <p:sp>
        <p:nvSpPr>
          <p:cNvPr id="53255" name="Text Box 9"/>
          <p:cNvSpPr txBox="1">
            <a:spLocks noChangeArrowheads="1"/>
          </p:cNvSpPr>
          <p:nvPr/>
        </p:nvSpPr>
        <p:spPr bwMode="auto">
          <a:xfrm>
            <a:off x="1676400" y="4191000"/>
            <a:ext cx="5638800" cy="19389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a:latin typeface="Marker Felt" charset="0"/>
              </a:rPr>
              <a:t>2. Now push the control button and find  </a:t>
            </a:r>
          </a:p>
          <a:p>
            <a:pPr>
              <a:spcBef>
                <a:spcPct val="50000"/>
              </a:spcBef>
            </a:pPr>
            <a:r>
              <a:rPr lang="en-US" altLang="en-US">
                <a:latin typeface="Marker Felt" charset="0"/>
              </a:rPr>
              <a:t>    the first stop.</a:t>
            </a:r>
          </a:p>
          <a:p>
            <a:pPr>
              <a:spcBef>
                <a:spcPct val="50000"/>
              </a:spcBef>
            </a:pPr>
            <a:r>
              <a:rPr lang="en-US" altLang="en-US">
                <a:latin typeface="Marker Felt" charset="0"/>
              </a:rPr>
              <a:t>3. Keep pushing and find the second stop.</a:t>
            </a:r>
          </a:p>
        </p:txBody>
      </p:sp>
      <p:pic>
        <p:nvPicPr>
          <p:cNvPr id="53256" name="Picture 10"/>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077200" y="228600"/>
            <a:ext cx="236855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3257" name="Text Box 12"/>
          <p:cNvSpPr txBox="1">
            <a:spLocks noChangeArrowheads="1"/>
          </p:cNvSpPr>
          <p:nvPr/>
        </p:nvSpPr>
        <p:spPr bwMode="auto">
          <a:xfrm>
            <a:off x="7848600" y="4495800"/>
            <a:ext cx="1981200" cy="9233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800" b="1">
                <a:solidFill>
                  <a:srgbClr val="F937A0"/>
                </a:solidFill>
                <a:latin typeface="Marker Felt" charset="0"/>
              </a:rPr>
              <a:t>Become familiar with these stops!</a:t>
            </a:r>
          </a:p>
        </p:txBody>
      </p:sp>
      <p:sp>
        <p:nvSpPr>
          <p:cNvPr id="53258" name="AutoShape 13"/>
          <p:cNvSpPr>
            <a:spLocks noChangeArrowheads="1"/>
          </p:cNvSpPr>
          <p:nvPr/>
        </p:nvSpPr>
        <p:spPr bwMode="auto">
          <a:xfrm>
            <a:off x="7772400" y="4343400"/>
            <a:ext cx="2057400" cy="990600"/>
          </a:xfrm>
          <a:prstGeom prst="wedgeRoundRectCallout">
            <a:avLst>
              <a:gd name="adj1" fmla="val -37037"/>
              <a:gd name="adj2" fmla="val 66986"/>
              <a:gd name="adj3" fmla="val 1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lgn="ctr"/>
            <a:endParaRPr lang="en-US" altLang="en-US"/>
          </a:p>
        </p:txBody>
      </p:sp>
    </p:spTree>
    <p:extLst>
      <p:ext uri="{BB962C8B-B14F-4D97-AF65-F5344CB8AC3E}">
        <p14:creationId xmlns:p14="http://schemas.microsoft.com/office/powerpoint/2010/main" val="1178774152"/>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277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776"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4273"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924800" y="228600"/>
            <a:ext cx="2743200" cy="23241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4" name="Text Box 5"/>
          <p:cNvSpPr txBox="1">
            <a:spLocks noChangeArrowheads="1"/>
          </p:cNvSpPr>
          <p:nvPr/>
        </p:nvSpPr>
        <p:spPr bwMode="auto">
          <a:xfrm>
            <a:off x="2362200" y="228601"/>
            <a:ext cx="5105400" cy="12003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3600">
                <a:latin typeface="Marker Felt" charset="0"/>
              </a:rPr>
              <a:t>How to insert a pipette tip</a:t>
            </a:r>
          </a:p>
        </p:txBody>
      </p:sp>
      <p:pic>
        <p:nvPicPr>
          <p:cNvPr id="54275"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09800" y="914400"/>
            <a:ext cx="2501900" cy="426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4276" name="Picture 7"/>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rot="9655587">
            <a:off x="3352801" y="4800600"/>
            <a:ext cx="1089025" cy="1295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4277" name="AutoShape 9"/>
          <p:cNvSpPr>
            <a:spLocks noChangeArrowheads="1"/>
          </p:cNvSpPr>
          <p:nvPr/>
        </p:nvSpPr>
        <p:spPr bwMode="auto">
          <a:xfrm rot="20116779">
            <a:off x="2514600" y="4495800"/>
            <a:ext cx="990600" cy="1066800"/>
          </a:xfrm>
          <a:prstGeom prst="curvedRightArrow">
            <a:avLst>
              <a:gd name="adj1" fmla="val 21538"/>
              <a:gd name="adj2" fmla="val 43077"/>
              <a:gd name="adj3" fmla="val 33333"/>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54278" name="Text Box 10"/>
          <p:cNvSpPr txBox="1">
            <a:spLocks noChangeArrowheads="1"/>
          </p:cNvSpPr>
          <p:nvPr/>
        </p:nvSpPr>
        <p:spPr bwMode="auto">
          <a:xfrm>
            <a:off x="4724400" y="3276600"/>
            <a:ext cx="5410200" cy="3046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buFont typeface="Times" panose="02020603050405020304" pitchFamily="18" charset="0"/>
              <a:buAutoNum type="arabicPeriod"/>
            </a:pPr>
            <a:r>
              <a:rPr lang="en-US" altLang="en-US">
                <a:latin typeface="Marker Felt" charset="0"/>
              </a:rPr>
              <a:t>Open the pipette tip box</a:t>
            </a:r>
          </a:p>
          <a:p>
            <a:pPr>
              <a:spcBef>
                <a:spcPct val="50000"/>
              </a:spcBef>
              <a:buFont typeface="Times" panose="02020603050405020304" pitchFamily="18" charset="0"/>
              <a:buAutoNum type="arabicPeriod"/>
            </a:pPr>
            <a:r>
              <a:rPr lang="en-US" altLang="en-US">
                <a:latin typeface="Marker Felt" charset="0"/>
              </a:rPr>
              <a:t>Insert the pipettor into the tip, and push</a:t>
            </a:r>
          </a:p>
          <a:p>
            <a:pPr>
              <a:spcBef>
                <a:spcPct val="50000"/>
              </a:spcBef>
              <a:buFont typeface="Times" panose="02020603050405020304" pitchFamily="18" charset="0"/>
              <a:buAutoNum type="arabicPeriod"/>
            </a:pPr>
            <a:r>
              <a:rPr lang="en-US" altLang="en-US">
                <a:latin typeface="Marker Felt" charset="0"/>
              </a:rPr>
              <a:t>Take the pipette and tip out of the box and secure with your fingers by pushing it backwards. </a:t>
            </a:r>
            <a:r>
              <a:rPr lang="en-US" altLang="en-US" u="sng">
                <a:latin typeface="Marker Felt" charset="0"/>
              </a:rPr>
              <a:t>Do not touch the front end of the tip</a:t>
            </a:r>
            <a:r>
              <a:rPr lang="en-US" altLang="en-US">
                <a:latin typeface="Marker Felt" charset="0"/>
              </a:rPr>
              <a:t>!</a:t>
            </a:r>
          </a:p>
        </p:txBody>
      </p:sp>
    </p:spTree>
    <p:extLst>
      <p:ext uri="{BB962C8B-B14F-4D97-AF65-F5344CB8AC3E}">
        <p14:creationId xmlns:p14="http://schemas.microsoft.com/office/powerpoint/2010/main" val="257833474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Text Box 2"/>
          <p:cNvSpPr txBox="1">
            <a:spLocks noChangeArrowheads="1"/>
          </p:cNvSpPr>
          <p:nvPr/>
        </p:nvSpPr>
        <p:spPr bwMode="auto">
          <a:xfrm>
            <a:off x="3810001" y="304801"/>
            <a:ext cx="7237879"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r>
              <a:rPr lang="en-US" altLang="en-US" sz="3600">
                <a:latin typeface="Marker Felt" charset="0"/>
              </a:rPr>
              <a:t>Pipettor use and safety guidelines:</a:t>
            </a:r>
          </a:p>
        </p:txBody>
      </p:sp>
      <p:pic>
        <p:nvPicPr>
          <p:cNvPr id="55298" name="Picture 3" descr="holding pipette.tiff                                           00089152Enchanted Land                 883179A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rot="8938846">
            <a:off x="2057400" y="1295400"/>
            <a:ext cx="1881188" cy="269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299" name="Oval 4"/>
          <p:cNvSpPr>
            <a:spLocks noChangeArrowheads="1"/>
          </p:cNvSpPr>
          <p:nvPr/>
        </p:nvSpPr>
        <p:spPr bwMode="auto">
          <a:xfrm>
            <a:off x="1676400" y="914400"/>
            <a:ext cx="3124200" cy="3124200"/>
          </a:xfrm>
          <a:prstGeom prst="ellipse">
            <a:avLst/>
          </a:prstGeom>
          <a:noFill/>
          <a:ln w="76200">
            <a:solidFill>
              <a:srgbClr val="F54908"/>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55300" name="Line 5"/>
          <p:cNvSpPr>
            <a:spLocks noChangeShapeType="1"/>
          </p:cNvSpPr>
          <p:nvPr/>
        </p:nvSpPr>
        <p:spPr bwMode="auto">
          <a:xfrm>
            <a:off x="2057400" y="1447800"/>
            <a:ext cx="2514600" cy="1905000"/>
          </a:xfrm>
          <a:prstGeom prst="line">
            <a:avLst/>
          </a:prstGeom>
          <a:noFill/>
          <a:ln w="57150">
            <a:solidFill>
              <a:srgbClr val="F5490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
        <p:nvSpPr>
          <p:cNvPr id="55301" name="Rectangle 6"/>
          <p:cNvSpPr>
            <a:spLocks noChangeArrowheads="1"/>
          </p:cNvSpPr>
          <p:nvPr/>
        </p:nvSpPr>
        <p:spPr bwMode="auto">
          <a:xfrm>
            <a:off x="2743200" y="1600200"/>
            <a:ext cx="609600" cy="381000"/>
          </a:xfrm>
          <a:prstGeom prst="rect">
            <a:avLst/>
          </a:prstGeom>
          <a:solidFill>
            <a:schemeClr val="bg1"/>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pic>
        <p:nvPicPr>
          <p:cNvPr id="55302" name="Picture 8"/>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10200" y="1524000"/>
            <a:ext cx="1938338" cy="220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3" name="Picture 9"/>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981200" y="4572000"/>
            <a:ext cx="4191000" cy="1987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5304" name="Picture 11"/>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7924800" y="2971800"/>
            <a:ext cx="2540000" cy="3390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5305" name="Oval 13"/>
          <p:cNvSpPr>
            <a:spLocks noChangeArrowheads="1"/>
          </p:cNvSpPr>
          <p:nvPr/>
        </p:nvSpPr>
        <p:spPr bwMode="auto">
          <a:xfrm>
            <a:off x="7543800" y="2819400"/>
            <a:ext cx="3352800" cy="3505200"/>
          </a:xfrm>
          <a:prstGeom prst="ellipse">
            <a:avLst/>
          </a:prstGeom>
          <a:noFill/>
          <a:ln w="57150">
            <a:solidFill>
              <a:srgbClr val="F54908"/>
            </a:solidFill>
            <a:round/>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55306" name="Line 14"/>
          <p:cNvSpPr>
            <a:spLocks noChangeShapeType="1"/>
          </p:cNvSpPr>
          <p:nvPr/>
        </p:nvSpPr>
        <p:spPr bwMode="auto">
          <a:xfrm flipV="1">
            <a:off x="7924800" y="3429000"/>
            <a:ext cx="2514600" cy="2209800"/>
          </a:xfrm>
          <a:prstGeom prst="line">
            <a:avLst/>
          </a:prstGeom>
          <a:noFill/>
          <a:ln w="57150">
            <a:solidFill>
              <a:srgbClr val="F54908"/>
            </a:solidFill>
            <a:round/>
            <a:headEnd/>
            <a:tailEnd/>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29591766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Text Box 2"/>
          <p:cNvSpPr txBox="1">
            <a:spLocks noChangeArrowheads="1"/>
          </p:cNvSpPr>
          <p:nvPr/>
        </p:nvSpPr>
        <p:spPr bwMode="auto">
          <a:xfrm>
            <a:off x="1524000" y="685800"/>
            <a:ext cx="3352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lgn="ctr">
              <a:spcBef>
                <a:spcPct val="50000"/>
              </a:spcBef>
            </a:pPr>
            <a:r>
              <a:rPr lang="en-US" altLang="en-US" sz="3200">
                <a:latin typeface="Marker Felt" charset="0"/>
              </a:rPr>
              <a:t>Pipettor Demo!</a:t>
            </a:r>
          </a:p>
        </p:txBody>
      </p:sp>
      <p:pic>
        <p:nvPicPr>
          <p:cNvPr id="57346" name="Picture 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28800" y="2743200"/>
            <a:ext cx="10541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47" name="Freeform 6"/>
          <p:cNvSpPr>
            <a:spLocks/>
          </p:cNvSpPr>
          <p:nvPr/>
        </p:nvSpPr>
        <p:spPr bwMode="auto">
          <a:xfrm>
            <a:off x="2470150" y="3914776"/>
            <a:ext cx="319088" cy="512763"/>
          </a:xfrm>
          <a:custGeom>
            <a:avLst/>
            <a:gdLst>
              <a:gd name="T0" fmla="*/ 2147483647 w 201"/>
              <a:gd name="T1" fmla="*/ 2147483647 h 323"/>
              <a:gd name="T2" fmla="*/ 2147483647 w 201"/>
              <a:gd name="T3" fmla="*/ 2147483647 h 323"/>
              <a:gd name="T4" fmla="*/ 2147483647 w 201"/>
              <a:gd name="T5" fmla="*/ 2147483647 h 323"/>
              <a:gd name="T6" fmla="*/ 2147483647 w 201"/>
              <a:gd name="T7" fmla="*/ 2147483647 h 323"/>
              <a:gd name="T8" fmla="*/ 2147483647 w 201"/>
              <a:gd name="T9" fmla="*/ 2147483647 h 323"/>
              <a:gd name="T10" fmla="*/ 2147483647 w 201"/>
              <a:gd name="T11" fmla="*/ 2147483647 h 323"/>
              <a:gd name="T12" fmla="*/ 2147483647 w 201"/>
              <a:gd name="T13" fmla="*/ 2147483647 h 323"/>
              <a:gd name="T14" fmla="*/ 2147483647 w 201"/>
              <a:gd name="T15" fmla="*/ 2147483647 h 323"/>
              <a:gd name="T16" fmla="*/ 2147483647 w 201"/>
              <a:gd name="T17" fmla="*/ 2147483647 h 3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
              <a:gd name="T28" fmla="*/ 0 h 323"/>
              <a:gd name="T29" fmla="*/ 201 w 201"/>
              <a:gd name="T30" fmla="*/ 323 h 3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 h="323">
                <a:moveTo>
                  <a:pt x="3" y="10"/>
                </a:moveTo>
                <a:cubicBezTo>
                  <a:pt x="10" y="90"/>
                  <a:pt x="36" y="160"/>
                  <a:pt x="56" y="239"/>
                </a:cubicBezTo>
                <a:cubicBezTo>
                  <a:pt x="64" y="274"/>
                  <a:pt x="65" y="310"/>
                  <a:pt x="102" y="323"/>
                </a:cubicBezTo>
                <a:cubicBezTo>
                  <a:pt x="112" y="320"/>
                  <a:pt x="125" y="322"/>
                  <a:pt x="132" y="315"/>
                </a:cubicBezTo>
                <a:cubicBezTo>
                  <a:pt x="136" y="309"/>
                  <a:pt x="150" y="260"/>
                  <a:pt x="155" y="246"/>
                </a:cubicBezTo>
                <a:cubicBezTo>
                  <a:pt x="168" y="205"/>
                  <a:pt x="183" y="165"/>
                  <a:pt x="193" y="124"/>
                </a:cubicBezTo>
                <a:cubicBezTo>
                  <a:pt x="201" y="33"/>
                  <a:pt x="201" y="68"/>
                  <a:pt x="201" y="18"/>
                </a:cubicBezTo>
                <a:cubicBezTo>
                  <a:pt x="135" y="12"/>
                  <a:pt x="74" y="0"/>
                  <a:pt x="10" y="10"/>
                </a:cubicBezTo>
                <a:cubicBezTo>
                  <a:pt x="0" y="40"/>
                  <a:pt x="3" y="41"/>
                  <a:pt x="3" y="10"/>
                </a:cubicBezTo>
                <a:close/>
              </a:path>
            </a:pathLst>
          </a:custGeom>
          <a:solidFill>
            <a:srgbClr val="2BAB2D"/>
          </a:solidFill>
          <a:ln w="9525">
            <a:solidFill>
              <a:schemeClr val="tx1"/>
            </a:solidFill>
            <a:round/>
            <a:headEnd/>
            <a:tailEnd/>
          </a:ln>
        </p:spPr>
        <p:txBody>
          <a:bodyPr wrap="none" anchor="ctr"/>
          <a:lstStyle/>
          <a:p>
            <a:endParaRPr lang="en-US"/>
          </a:p>
        </p:txBody>
      </p:sp>
      <p:sp>
        <p:nvSpPr>
          <p:cNvPr id="57348" name="Text Box 7"/>
          <p:cNvSpPr txBox="1">
            <a:spLocks noChangeArrowheads="1"/>
          </p:cNvSpPr>
          <p:nvPr/>
        </p:nvSpPr>
        <p:spPr bwMode="auto">
          <a:xfrm>
            <a:off x="4267200" y="1143000"/>
            <a:ext cx="6096000" cy="5048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457200" indent="-457200">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buFont typeface="Times" panose="02020603050405020304" pitchFamily="18" charset="0"/>
              <a:buNone/>
            </a:pPr>
            <a:r>
              <a:rPr lang="en-US" altLang="en-US" sz="2000">
                <a:latin typeface="Marker Felt" charset="0"/>
              </a:rPr>
              <a:t>	Teacher transfers 200 µl of green colored water to another tube.</a:t>
            </a:r>
          </a:p>
          <a:p>
            <a:pPr>
              <a:spcBef>
                <a:spcPct val="50000"/>
              </a:spcBef>
              <a:buFont typeface="Times" panose="02020603050405020304" pitchFamily="18" charset="0"/>
              <a:buNone/>
            </a:pPr>
            <a:r>
              <a:rPr lang="en-US" altLang="en-US" sz="2000">
                <a:latin typeface="Marker Felt" charset="0"/>
              </a:rPr>
              <a:t>		- </a:t>
            </a:r>
            <a:r>
              <a:rPr lang="en-US" altLang="en-US" sz="1800">
                <a:latin typeface="Marker Felt" charset="0"/>
              </a:rPr>
              <a:t>Always hold tube at eye level</a:t>
            </a:r>
          </a:p>
          <a:p>
            <a:pPr>
              <a:spcBef>
                <a:spcPct val="50000"/>
              </a:spcBef>
              <a:buFont typeface="Times" panose="02020603050405020304" pitchFamily="18" charset="0"/>
              <a:buNone/>
            </a:pPr>
            <a:r>
              <a:rPr lang="en-US" altLang="en-US" sz="1800">
                <a:latin typeface="Marker Felt" charset="0"/>
              </a:rPr>
              <a:t>		- Push control button to first stop and </a:t>
            </a:r>
            <a:r>
              <a:rPr lang="en-US" altLang="en-US" sz="1800" u="sng">
                <a:latin typeface="Marker Felt" charset="0"/>
              </a:rPr>
              <a:t>hold</a:t>
            </a:r>
            <a:endParaRPr lang="en-US" altLang="en-US" sz="1800">
              <a:latin typeface="Marker Felt" charset="0"/>
            </a:endParaRPr>
          </a:p>
          <a:p>
            <a:pPr>
              <a:spcBef>
                <a:spcPct val="50000"/>
              </a:spcBef>
              <a:buFont typeface="Times" panose="02020603050405020304" pitchFamily="18" charset="0"/>
              <a:buNone/>
            </a:pPr>
            <a:r>
              <a:rPr lang="en-US" altLang="en-US" sz="1800">
                <a:latin typeface="Marker Felt" charset="0"/>
              </a:rPr>
              <a:t>		- Submerge tip in the solution and let go of  	  control button (you are sucking up the                        solution)</a:t>
            </a:r>
          </a:p>
          <a:p>
            <a:pPr>
              <a:spcBef>
                <a:spcPct val="50000"/>
              </a:spcBef>
              <a:buFont typeface="Times" panose="02020603050405020304" pitchFamily="18" charset="0"/>
              <a:buNone/>
            </a:pPr>
            <a:r>
              <a:rPr lang="en-US" altLang="en-US" sz="1800">
                <a:latin typeface="Marker Felt" charset="0"/>
              </a:rPr>
              <a:t>		- Transfer to second tube: go to side wall of the second tube with the pipette tip and push control button to the first stop; hold for a second, then 	   push all the way to the second stop </a:t>
            </a:r>
          </a:p>
          <a:p>
            <a:pPr>
              <a:spcBef>
                <a:spcPct val="50000"/>
              </a:spcBef>
              <a:buFont typeface="Times" panose="02020603050405020304" pitchFamily="18" charset="0"/>
              <a:buNone/>
            </a:pPr>
            <a:r>
              <a:rPr lang="en-US" altLang="en-US" sz="1800">
                <a:latin typeface="Marker Felt" charset="0"/>
              </a:rPr>
              <a:t>		- Holding down the control button, take out the 	   pipettor. If you don</a:t>
            </a:r>
            <a:r>
              <a:rPr lang="ja-JP" altLang="en-US" sz="1800">
                <a:latin typeface="Marker Felt" charset="0"/>
              </a:rPr>
              <a:t>’</a:t>
            </a:r>
            <a:r>
              <a:rPr lang="en-US" altLang="ja-JP" sz="1800">
                <a:latin typeface="Marker Felt" charset="0"/>
              </a:rPr>
              <a:t>t hold the control button down before you take the pipettor out you will suck up 	   some of the solution again</a:t>
            </a:r>
            <a:endParaRPr lang="en-US" altLang="en-US" sz="1800">
              <a:latin typeface="Marker Felt" charset="0"/>
            </a:endParaRPr>
          </a:p>
        </p:txBody>
      </p:sp>
      <p:sp>
        <p:nvSpPr>
          <p:cNvPr id="57349" name="AutoShape 8"/>
          <p:cNvSpPr>
            <a:spLocks noChangeArrowheads="1"/>
          </p:cNvSpPr>
          <p:nvPr/>
        </p:nvSpPr>
        <p:spPr bwMode="auto">
          <a:xfrm>
            <a:off x="2514600" y="1828800"/>
            <a:ext cx="1600200" cy="838200"/>
          </a:xfrm>
          <a:prstGeom prst="curvedDownArrow">
            <a:avLst>
              <a:gd name="adj1" fmla="val 38182"/>
              <a:gd name="adj2" fmla="val 76364"/>
              <a:gd name="adj3" fmla="val 33333"/>
            </a:avLst>
          </a:prstGeom>
          <a:solidFill>
            <a:schemeClr val="accent1"/>
          </a:solidFill>
          <a:ln w="9525">
            <a:solidFill>
              <a:schemeClr val="tx1"/>
            </a:solidFill>
            <a:miter lim="800000"/>
            <a:headEnd/>
            <a:tailEnd/>
          </a:ln>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pic>
        <p:nvPicPr>
          <p:cNvPr id="57350" name="Picture 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52800" y="2743200"/>
            <a:ext cx="1054100" cy="175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7351" name="Freeform 10"/>
          <p:cNvSpPr>
            <a:spLocks/>
          </p:cNvSpPr>
          <p:nvPr/>
        </p:nvSpPr>
        <p:spPr bwMode="auto">
          <a:xfrm>
            <a:off x="3994150" y="3914776"/>
            <a:ext cx="319088" cy="512763"/>
          </a:xfrm>
          <a:custGeom>
            <a:avLst/>
            <a:gdLst>
              <a:gd name="T0" fmla="*/ 2147483647 w 201"/>
              <a:gd name="T1" fmla="*/ 2147483647 h 323"/>
              <a:gd name="T2" fmla="*/ 2147483647 w 201"/>
              <a:gd name="T3" fmla="*/ 2147483647 h 323"/>
              <a:gd name="T4" fmla="*/ 2147483647 w 201"/>
              <a:gd name="T5" fmla="*/ 2147483647 h 323"/>
              <a:gd name="T6" fmla="*/ 2147483647 w 201"/>
              <a:gd name="T7" fmla="*/ 2147483647 h 323"/>
              <a:gd name="T8" fmla="*/ 2147483647 w 201"/>
              <a:gd name="T9" fmla="*/ 2147483647 h 323"/>
              <a:gd name="T10" fmla="*/ 2147483647 w 201"/>
              <a:gd name="T11" fmla="*/ 2147483647 h 323"/>
              <a:gd name="T12" fmla="*/ 2147483647 w 201"/>
              <a:gd name="T13" fmla="*/ 2147483647 h 323"/>
              <a:gd name="T14" fmla="*/ 2147483647 w 201"/>
              <a:gd name="T15" fmla="*/ 2147483647 h 323"/>
              <a:gd name="T16" fmla="*/ 2147483647 w 201"/>
              <a:gd name="T17" fmla="*/ 2147483647 h 323"/>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0 w 201"/>
              <a:gd name="T28" fmla="*/ 0 h 323"/>
              <a:gd name="T29" fmla="*/ 201 w 201"/>
              <a:gd name="T30" fmla="*/ 323 h 323"/>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201" h="323">
                <a:moveTo>
                  <a:pt x="3" y="10"/>
                </a:moveTo>
                <a:cubicBezTo>
                  <a:pt x="10" y="90"/>
                  <a:pt x="36" y="160"/>
                  <a:pt x="56" y="239"/>
                </a:cubicBezTo>
                <a:cubicBezTo>
                  <a:pt x="64" y="274"/>
                  <a:pt x="65" y="310"/>
                  <a:pt x="102" y="323"/>
                </a:cubicBezTo>
                <a:cubicBezTo>
                  <a:pt x="112" y="320"/>
                  <a:pt x="125" y="322"/>
                  <a:pt x="132" y="315"/>
                </a:cubicBezTo>
                <a:cubicBezTo>
                  <a:pt x="136" y="309"/>
                  <a:pt x="150" y="260"/>
                  <a:pt x="155" y="246"/>
                </a:cubicBezTo>
                <a:cubicBezTo>
                  <a:pt x="168" y="205"/>
                  <a:pt x="183" y="165"/>
                  <a:pt x="193" y="124"/>
                </a:cubicBezTo>
                <a:cubicBezTo>
                  <a:pt x="201" y="33"/>
                  <a:pt x="201" y="68"/>
                  <a:pt x="201" y="18"/>
                </a:cubicBezTo>
                <a:cubicBezTo>
                  <a:pt x="135" y="12"/>
                  <a:pt x="74" y="0"/>
                  <a:pt x="10" y="10"/>
                </a:cubicBezTo>
                <a:cubicBezTo>
                  <a:pt x="0" y="40"/>
                  <a:pt x="3" y="41"/>
                  <a:pt x="3" y="10"/>
                </a:cubicBezTo>
                <a:close/>
              </a:path>
            </a:pathLst>
          </a:custGeom>
          <a:solidFill>
            <a:srgbClr val="2BAB2D"/>
          </a:solidFill>
          <a:ln w="9525">
            <a:solidFill>
              <a:schemeClr val="tx1"/>
            </a:solidFill>
            <a:round/>
            <a:headEnd/>
            <a:tailEnd/>
          </a:ln>
        </p:spPr>
        <p:txBody>
          <a:bodyPr wrap="none" anchor="ctr"/>
          <a:lstStyle/>
          <a:p>
            <a:endParaRPr lang="en-US"/>
          </a:p>
        </p:txBody>
      </p:sp>
      <p:sp>
        <p:nvSpPr>
          <p:cNvPr id="57352" name="AutoShape 11"/>
          <p:cNvSpPr>
            <a:spLocks noChangeArrowheads="1"/>
          </p:cNvSpPr>
          <p:nvPr/>
        </p:nvSpPr>
        <p:spPr bwMode="auto">
          <a:xfrm>
            <a:off x="8229600" y="6019800"/>
            <a:ext cx="2209800" cy="685800"/>
          </a:xfrm>
          <a:prstGeom prst="rightArrowCallout">
            <a:avLst>
              <a:gd name="adj1" fmla="val 25000"/>
              <a:gd name="adj2" fmla="val 25000"/>
              <a:gd name="adj3" fmla="val 53704"/>
              <a:gd name="adj4" fmla="val 66667"/>
            </a:avLst>
          </a:prstGeom>
          <a:noFill/>
          <a:ln w="9525">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endParaRPr lang="en-US" altLang="en-US"/>
          </a:p>
        </p:txBody>
      </p:sp>
      <p:sp>
        <p:nvSpPr>
          <p:cNvPr id="57353" name="Text Box 12"/>
          <p:cNvSpPr txBox="1">
            <a:spLocks noChangeArrowheads="1"/>
          </p:cNvSpPr>
          <p:nvPr/>
        </p:nvSpPr>
        <p:spPr bwMode="auto">
          <a:xfrm>
            <a:off x="8458200" y="6096001"/>
            <a:ext cx="1143000" cy="581025"/>
          </a:xfrm>
          <a:prstGeom prst="rect">
            <a:avLst/>
          </a:prstGeom>
          <a:solidFill>
            <a:srgbClr val="F7F7F7"/>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Times" panose="02020603050405020304" pitchFamily="18" charset="0"/>
                <a:ea typeface="MS PGothic" panose="020B0600070205080204" pitchFamily="34" charset="-128"/>
              </a:defRPr>
            </a:lvl1pPr>
            <a:lvl2pPr marL="742950" indent="-285750">
              <a:defRPr sz="2400">
                <a:solidFill>
                  <a:schemeClr val="tx1"/>
                </a:solidFill>
                <a:latin typeface="Times" panose="02020603050405020304" pitchFamily="18" charset="0"/>
                <a:ea typeface="MS PGothic" panose="020B0600070205080204" pitchFamily="34" charset="-128"/>
              </a:defRPr>
            </a:lvl2pPr>
            <a:lvl3pPr marL="1143000" indent="-228600">
              <a:defRPr sz="2400">
                <a:solidFill>
                  <a:schemeClr val="tx1"/>
                </a:solidFill>
                <a:latin typeface="Times" panose="02020603050405020304" pitchFamily="18" charset="0"/>
                <a:ea typeface="MS PGothic" panose="020B0600070205080204" pitchFamily="34" charset="-128"/>
              </a:defRPr>
            </a:lvl3pPr>
            <a:lvl4pPr marL="1600200" indent="-228600">
              <a:defRPr sz="2400">
                <a:solidFill>
                  <a:schemeClr val="tx1"/>
                </a:solidFill>
                <a:latin typeface="Times" panose="02020603050405020304" pitchFamily="18" charset="0"/>
                <a:ea typeface="MS PGothic" panose="020B0600070205080204" pitchFamily="34" charset="-128"/>
              </a:defRPr>
            </a:lvl4pPr>
            <a:lvl5pPr marL="2057400" indent="-228600">
              <a:defRPr sz="2400">
                <a:solidFill>
                  <a:schemeClr val="tx1"/>
                </a:solidFill>
                <a:latin typeface="Times"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2400">
                <a:solidFill>
                  <a:schemeClr val="tx1"/>
                </a:solidFill>
                <a:latin typeface="Times" panose="02020603050405020304" pitchFamily="18" charset="0"/>
                <a:ea typeface="MS PGothic" panose="020B0600070205080204" pitchFamily="34" charset="-128"/>
              </a:defRPr>
            </a:lvl9pPr>
          </a:lstStyle>
          <a:p>
            <a:pPr>
              <a:spcBef>
                <a:spcPct val="50000"/>
              </a:spcBef>
            </a:pPr>
            <a:r>
              <a:rPr lang="en-US" altLang="en-US" sz="1600"/>
              <a:t>More Practice</a:t>
            </a:r>
            <a:endParaRPr lang="en-US" altLang="en-US"/>
          </a:p>
        </p:txBody>
      </p:sp>
    </p:spTree>
    <p:extLst>
      <p:ext uri="{BB962C8B-B14F-4D97-AF65-F5344CB8AC3E}">
        <p14:creationId xmlns:p14="http://schemas.microsoft.com/office/powerpoint/2010/main" val="21568383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a:blip r:embed="rId2"/>
          <a:stretch>
            <a:fillRect/>
          </a:stretch>
        </p:blipFill>
        <p:spPr>
          <a:xfrm>
            <a:off x="1219200" y="113"/>
            <a:ext cx="9131808" cy="6857773"/>
          </a:xfrm>
          <a:prstGeom prst="rect">
            <a:avLst/>
          </a:prstGeom>
        </p:spPr>
      </p:pic>
    </p:spTree>
    <p:extLst>
      <p:ext uri="{BB962C8B-B14F-4D97-AF65-F5344CB8AC3E}">
        <p14:creationId xmlns:p14="http://schemas.microsoft.com/office/powerpoint/2010/main" val="94649749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2688116" y="638979"/>
            <a:ext cx="4384713" cy="584775"/>
          </a:xfrm>
          <a:prstGeom prst="rect">
            <a:avLst/>
          </a:prstGeom>
          <a:noFill/>
        </p:spPr>
        <p:txBody>
          <a:bodyPr wrap="square" rtlCol="0">
            <a:spAutoFit/>
          </a:bodyPr>
          <a:lstStyle/>
          <a:p>
            <a:r>
              <a:rPr lang="en-US" sz="3200" dirty="0" smtClean="0"/>
              <a:t>GEL ELECTROPHORESIS</a:t>
            </a:r>
            <a:endParaRPr lang="en-US" sz="3200" dirty="0"/>
          </a:p>
        </p:txBody>
      </p:sp>
      <p:sp>
        <p:nvSpPr>
          <p:cNvPr id="3" name="TextBox 2"/>
          <p:cNvSpPr txBox="1"/>
          <p:nvPr/>
        </p:nvSpPr>
        <p:spPr>
          <a:xfrm>
            <a:off x="1388125" y="2016087"/>
            <a:ext cx="4252511" cy="369332"/>
          </a:xfrm>
          <a:prstGeom prst="rect">
            <a:avLst/>
          </a:prstGeom>
          <a:noFill/>
        </p:spPr>
        <p:txBody>
          <a:bodyPr wrap="square" rtlCol="0">
            <a:spAutoFit/>
          </a:bodyPr>
          <a:lstStyle/>
          <a:p>
            <a:r>
              <a:rPr lang="en-US" dirty="0" smtClean="0">
                <a:hlinkClick r:id="rId2"/>
              </a:rPr>
              <a:t>Casting an agarose gel video</a:t>
            </a:r>
            <a:endParaRPr lang="en-US" dirty="0"/>
          </a:p>
        </p:txBody>
      </p:sp>
      <p:sp>
        <p:nvSpPr>
          <p:cNvPr id="4" name="TextBox 3"/>
          <p:cNvSpPr txBox="1"/>
          <p:nvPr/>
        </p:nvSpPr>
        <p:spPr>
          <a:xfrm>
            <a:off x="1399142" y="2721166"/>
            <a:ext cx="4285562" cy="369332"/>
          </a:xfrm>
          <a:prstGeom prst="rect">
            <a:avLst/>
          </a:prstGeom>
          <a:noFill/>
        </p:spPr>
        <p:txBody>
          <a:bodyPr wrap="square" rtlCol="0">
            <a:spAutoFit/>
          </a:bodyPr>
          <a:lstStyle/>
          <a:p>
            <a:r>
              <a:rPr lang="en-US" dirty="0" smtClean="0">
                <a:hlinkClick r:id="rId3"/>
              </a:rPr>
              <a:t>Agarose Gel Electrophoresis video</a:t>
            </a:r>
            <a:endParaRPr lang="en-US" dirty="0"/>
          </a:p>
        </p:txBody>
      </p:sp>
      <p:sp>
        <p:nvSpPr>
          <p:cNvPr id="5" name="TextBox 4"/>
          <p:cNvSpPr txBox="1"/>
          <p:nvPr/>
        </p:nvSpPr>
        <p:spPr>
          <a:xfrm>
            <a:off x="1399142" y="3513499"/>
            <a:ext cx="3602626" cy="369332"/>
          </a:xfrm>
          <a:prstGeom prst="rect">
            <a:avLst/>
          </a:prstGeom>
          <a:noFill/>
        </p:spPr>
        <p:txBody>
          <a:bodyPr wrap="square" rtlCol="0">
            <a:spAutoFit/>
          </a:bodyPr>
          <a:lstStyle/>
          <a:p>
            <a:r>
              <a:rPr lang="en-US" dirty="0" smtClean="0">
                <a:hlinkClick r:id="rId4"/>
              </a:rPr>
              <a:t>Gel Electrophoresis Virtual Lab</a:t>
            </a:r>
            <a:endParaRPr lang="en-US" dirty="0"/>
          </a:p>
        </p:txBody>
      </p:sp>
    </p:spTree>
    <p:extLst>
      <p:ext uri="{BB962C8B-B14F-4D97-AF65-F5344CB8AC3E}">
        <p14:creationId xmlns:p14="http://schemas.microsoft.com/office/powerpoint/2010/main" val="182895897"/>
      </p:ext>
    </p:extLst>
  </p:cSld>
  <p:clrMapOvr>
    <a:masterClrMapping/>
  </p:clrMapOvr>
  <p:timing>
    <p:tnLst>
      <p:par>
        <p:cTn id="1" dur="indefinite" restart="never" nodeType="tmRoot"/>
      </p:par>
    </p:tnLst>
  </p:timing>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86</TotalTime>
  <Words>592</Words>
  <Application>Microsoft Office PowerPoint</Application>
  <PresentationFormat>Widescreen</PresentationFormat>
  <Paragraphs>132</Paragraphs>
  <Slides>16</Slides>
  <Notes>5</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16</vt:i4>
      </vt:variant>
    </vt:vector>
  </HeadingPairs>
  <TitlesOfParts>
    <vt:vector size="24" baseType="lpstr">
      <vt:lpstr>MS PGothic</vt:lpstr>
      <vt:lpstr>Arial</vt:lpstr>
      <vt:lpstr>Calibri</vt:lpstr>
      <vt:lpstr>Marker Felt</vt:lpstr>
      <vt:lpstr>Times</vt:lpstr>
      <vt:lpstr>Trebuchet MS</vt:lpstr>
      <vt:lpstr>Wingdings 3</vt:lpstr>
      <vt:lpstr>Facet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UNDSMHS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Cisek, Karen</dc:creator>
  <cp:lastModifiedBy>Cisek, Karen</cp:lastModifiedBy>
  <cp:revision>12</cp:revision>
  <dcterms:created xsi:type="dcterms:W3CDTF">2017-12-02T18:12:16Z</dcterms:created>
  <dcterms:modified xsi:type="dcterms:W3CDTF">2017-12-07T00:52:03Z</dcterms:modified>
</cp:coreProperties>
</file>